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2"/>
  </p:notesMasterIdLst>
  <p:sldIdLst>
    <p:sldId id="256" r:id="rId2"/>
    <p:sldId id="275" r:id="rId3"/>
    <p:sldId id="294" r:id="rId4"/>
    <p:sldId id="298" r:id="rId5"/>
    <p:sldId id="287" r:id="rId6"/>
    <p:sldId id="299" r:id="rId7"/>
    <p:sldId id="300" r:id="rId8"/>
    <p:sldId id="296" r:id="rId9"/>
    <p:sldId id="304" r:id="rId10"/>
    <p:sldId id="305" r:id="rId11"/>
    <p:sldId id="316" r:id="rId12"/>
    <p:sldId id="306" r:id="rId13"/>
    <p:sldId id="307" r:id="rId14"/>
    <p:sldId id="308" r:id="rId15"/>
    <p:sldId id="309" r:id="rId16"/>
    <p:sldId id="310" r:id="rId17"/>
    <p:sldId id="311" r:id="rId18"/>
    <p:sldId id="312" r:id="rId19"/>
    <p:sldId id="313" r:id="rId20"/>
    <p:sldId id="314" r:id="rId21"/>
    <p:sldId id="315" r:id="rId22"/>
    <p:sldId id="302" r:id="rId23"/>
    <p:sldId id="317" r:id="rId24"/>
    <p:sldId id="318" r:id="rId25"/>
    <p:sldId id="319" r:id="rId26"/>
    <p:sldId id="320" r:id="rId27"/>
    <p:sldId id="321" r:id="rId28"/>
    <p:sldId id="303" r:id="rId29"/>
    <p:sldId id="322" r:id="rId30"/>
    <p:sldId id="264"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CCCC"/>
    <a:srgbClr val="FFCCFF"/>
  </p:clrMru>
</p:presentationPr>
</file>

<file path=ppt/tableStyles.xml><?xml version="1.0" encoding="utf-8"?>
<a:tblStyleLst xmlns:a="http://schemas.openxmlformats.org/drawingml/2006/main" def="{5C22544A-7EE6-4342-B048-85BDC9FD1C3A}">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706" autoAdjust="0"/>
  </p:normalViewPr>
  <p:slideViewPr>
    <p:cSldViewPr>
      <p:cViewPr varScale="1">
        <p:scale>
          <a:sx n="85" d="100"/>
          <a:sy n="85" d="100"/>
        </p:scale>
        <p:origin x="-152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3AA46A-85EE-45F3-B20E-ED65182AB913}" type="datetimeFigureOut">
              <a:rPr lang="zh-CN" altLang="en-US" smtClean="0"/>
              <a:pPr/>
              <a:t>2012-8-7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01442E-E895-4784-9A45-35AB8AD17E9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C01442E-E895-4784-9A45-35AB8AD17E99}" type="slidenum">
              <a:rPr lang="zh-CN" altLang="en-US" smtClean="0"/>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pic>
        <p:nvPicPr>
          <p:cNvPr id="8" name="Picture 8" descr="新vi基础副本"/>
          <p:cNvPicPr>
            <a:picLocks noChangeAspect="1" noChangeArrowheads="1"/>
          </p:cNvPicPr>
          <p:nvPr userDrawn="1"/>
        </p:nvPicPr>
        <p:blipFill>
          <a:blip r:embed="rId2" cstate="print"/>
          <a:srcRect/>
          <a:stretch>
            <a:fillRect/>
          </a:stretch>
        </p:blipFill>
        <p:spPr bwMode="auto">
          <a:xfrm>
            <a:off x="179512" y="6453336"/>
            <a:ext cx="1981200" cy="182563"/>
          </a:xfrm>
          <a:prstGeom prst="rect">
            <a:avLst/>
          </a:prstGeom>
          <a:noFill/>
          <a:ln w="9525">
            <a:noFill/>
            <a:miter lim="800000"/>
            <a:headEnd/>
            <a:tailEnd/>
          </a:ln>
        </p:spPr>
      </p:pic>
      <p:pic>
        <p:nvPicPr>
          <p:cNvPr id="10" name="Picture 7" descr="未标题-1副本"/>
          <p:cNvPicPr>
            <a:picLocks noChangeAspect="1" noChangeArrowheads="1"/>
          </p:cNvPicPr>
          <p:nvPr userDrawn="1"/>
        </p:nvPicPr>
        <p:blipFill>
          <a:blip r:embed="rId3" cstate="print"/>
          <a:srcRect/>
          <a:stretch>
            <a:fillRect/>
          </a:stretch>
        </p:blipFill>
        <p:spPr bwMode="auto">
          <a:xfrm>
            <a:off x="7956376" y="6286500"/>
            <a:ext cx="762000" cy="571500"/>
          </a:xfrm>
          <a:prstGeom prst="rect">
            <a:avLst/>
          </a:prstGeom>
          <a:noFill/>
          <a:ln w="9525">
            <a:noFill/>
            <a:miter lim="800000"/>
            <a:headEnd/>
            <a:tailEnd/>
          </a:ln>
        </p:spPr>
      </p:pic>
      <p:sp>
        <p:nvSpPr>
          <p:cNvPr id="7" name="日期占位符 6"/>
          <p:cNvSpPr>
            <a:spLocks noGrp="1"/>
          </p:cNvSpPr>
          <p:nvPr>
            <p:ph type="dt" sz="half" idx="10"/>
          </p:nvPr>
        </p:nvSpPr>
        <p:spPr/>
        <p:txBody>
          <a:bodyPr/>
          <a:lstStyle/>
          <a:p>
            <a:endParaRPr lang="zh-CN" altLang="en-US"/>
          </a:p>
        </p:txBody>
      </p:sp>
      <p:sp>
        <p:nvSpPr>
          <p:cNvPr id="11" name="灯片编号占位符 10"/>
          <p:cNvSpPr>
            <a:spLocks noGrp="1"/>
          </p:cNvSpPr>
          <p:nvPr>
            <p:ph type="sldNum" sz="quarter" idx="11"/>
          </p:nvPr>
        </p:nvSpPr>
        <p:spPr>
          <a:xfrm>
            <a:off x="7884368" y="6309320"/>
            <a:ext cx="874440" cy="365125"/>
          </a:xfrm>
        </p:spPr>
        <p:txBody>
          <a:bodyPr/>
          <a:lstStyle/>
          <a:p>
            <a:endParaRPr lang="zh-CN" altLang="en-US" dirty="0"/>
          </a:p>
        </p:txBody>
      </p:sp>
      <p:sp>
        <p:nvSpPr>
          <p:cNvPr id="12" name="页脚占位符 11"/>
          <p:cNvSpPr>
            <a:spLocks noGrp="1"/>
          </p:cNvSpPr>
          <p:nvPr>
            <p:ph type="ftr" sz="quarter" idx="12"/>
          </p:nvPr>
        </p:nvSpPr>
        <p:spPr/>
        <p:txBody>
          <a:bodyPr/>
          <a:lstStyle/>
          <a:p>
            <a:endParaRPr lang="zh-CN"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pic>
        <p:nvPicPr>
          <p:cNvPr id="2050" name="Picture 2" descr="新logo平面"/>
          <p:cNvPicPr>
            <a:picLocks noChangeAspect="1" noChangeArrowheads="1"/>
          </p:cNvPicPr>
          <p:nvPr userDrawn="1"/>
        </p:nvPicPr>
        <p:blipFill>
          <a:blip r:embed="rId2" cstate="print"/>
          <a:srcRect/>
          <a:stretch>
            <a:fillRect/>
          </a:stretch>
        </p:blipFill>
        <p:spPr bwMode="auto">
          <a:xfrm>
            <a:off x="8028384" y="6093296"/>
            <a:ext cx="766763" cy="542925"/>
          </a:xfrm>
          <a:prstGeom prst="rect">
            <a:avLst/>
          </a:prstGeom>
          <a:noFill/>
          <a:ln w="9525">
            <a:noFill/>
            <a:miter lim="800000"/>
            <a:headEnd/>
            <a:tailEnd/>
          </a:ln>
        </p:spPr>
      </p:pic>
      <p:pic>
        <p:nvPicPr>
          <p:cNvPr id="6" name="Picture 8" descr="新vi基础副本"/>
          <p:cNvPicPr>
            <a:picLocks noChangeAspect="1" noChangeArrowheads="1"/>
          </p:cNvPicPr>
          <p:nvPr userDrawn="1"/>
        </p:nvPicPr>
        <p:blipFill>
          <a:blip r:embed="rId3" cstate="print"/>
          <a:srcRect/>
          <a:stretch>
            <a:fillRect/>
          </a:stretch>
        </p:blipFill>
        <p:spPr bwMode="auto">
          <a:xfrm>
            <a:off x="179512" y="6453336"/>
            <a:ext cx="1981200" cy="182563"/>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pic>
        <p:nvPicPr>
          <p:cNvPr id="14" name="Picture 7" descr="未标题-1副本"/>
          <p:cNvPicPr>
            <a:picLocks noChangeAspect="1" noChangeArrowheads="1"/>
          </p:cNvPicPr>
          <p:nvPr userDrawn="1"/>
        </p:nvPicPr>
        <p:blipFill>
          <a:blip r:embed="rId2" cstate="print"/>
          <a:srcRect/>
          <a:stretch>
            <a:fillRect/>
          </a:stretch>
        </p:blipFill>
        <p:spPr bwMode="auto">
          <a:xfrm>
            <a:off x="8172400" y="6286500"/>
            <a:ext cx="762000" cy="571500"/>
          </a:xfrm>
          <a:prstGeom prst="rect">
            <a:avLst/>
          </a:prstGeom>
          <a:noFill/>
          <a:ln w="9525">
            <a:noFill/>
            <a:miter lim="800000"/>
            <a:headEnd/>
            <a:tailEnd/>
          </a:ln>
        </p:spPr>
      </p:pic>
      <p:pic>
        <p:nvPicPr>
          <p:cNvPr id="15" name="Picture 8" descr="新vi基础副本"/>
          <p:cNvPicPr>
            <a:picLocks noChangeAspect="1" noChangeArrowheads="1"/>
          </p:cNvPicPr>
          <p:nvPr userDrawn="1"/>
        </p:nvPicPr>
        <p:blipFill>
          <a:blip r:embed="rId3" cstate="print"/>
          <a:srcRect/>
          <a:stretch>
            <a:fillRect/>
          </a:stretch>
        </p:blipFill>
        <p:spPr bwMode="auto">
          <a:xfrm>
            <a:off x="251520" y="6381328"/>
            <a:ext cx="1981200" cy="182563"/>
          </a:xfrm>
          <a:prstGeom prst="rect">
            <a:avLst/>
          </a:prstGeom>
          <a:noFill/>
          <a:ln w="9525">
            <a:noFill/>
            <a:miter lim="800000"/>
            <a:headEnd/>
            <a:tailEnd/>
          </a:ln>
        </p:spPr>
      </p:pic>
      <p:sp>
        <p:nvSpPr>
          <p:cNvPr id="13" name="日期占位符 12"/>
          <p:cNvSpPr>
            <a:spLocks noGrp="1"/>
          </p:cNvSpPr>
          <p:nvPr>
            <p:ph type="dt" sz="half" idx="10"/>
          </p:nvPr>
        </p:nvSpPr>
        <p:spPr/>
        <p:txBody>
          <a:bodyPr/>
          <a:lstStyle/>
          <a:p>
            <a:endParaRPr lang="zh-CN" altLang="en-US"/>
          </a:p>
        </p:txBody>
      </p:sp>
      <p:sp>
        <p:nvSpPr>
          <p:cNvPr id="16" name="灯片编号占位符 15"/>
          <p:cNvSpPr>
            <a:spLocks noGrp="1"/>
          </p:cNvSpPr>
          <p:nvPr>
            <p:ph type="sldNum" sz="quarter" idx="11"/>
          </p:nvPr>
        </p:nvSpPr>
        <p:spPr/>
        <p:txBody>
          <a:bodyPr/>
          <a:lstStyle/>
          <a:p>
            <a:endParaRPr lang="zh-CN" altLang="en-US" dirty="0"/>
          </a:p>
        </p:txBody>
      </p:sp>
      <p:sp>
        <p:nvSpPr>
          <p:cNvPr id="17" name="页脚占位符 16"/>
          <p:cNvSpPr>
            <a:spLocks noGrp="1"/>
          </p:cNvSpPr>
          <p:nvPr>
            <p:ph type="ftr" sz="quarter" idx="12"/>
          </p:nvPr>
        </p:nvSpPr>
        <p:spPr/>
        <p:txBody>
          <a:bodyPr/>
          <a:lstStyle/>
          <a:p>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dirty="0" smtClean="0"/>
              <a:t>单击此处编辑母版文本样式</a:t>
            </a:r>
          </a:p>
          <a:p>
            <a:pPr lvl="1" eaLnBrk="1" latinLnBrk="0" hangingPunct="1"/>
            <a:r>
              <a:rPr kumimoji="0" lang="zh-CN" altLang="en-US" dirty="0" smtClean="0"/>
              <a:t>第二级</a:t>
            </a:r>
          </a:p>
          <a:p>
            <a:pPr lvl="2" eaLnBrk="1" latinLnBrk="0" hangingPunct="1"/>
            <a:r>
              <a:rPr kumimoji="0" lang="zh-CN" altLang="en-US" dirty="0" smtClean="0"/>
              <a:t>第三级</a:t>
            </a:r>
          </a:p>
          <a:p>
            <a:pPr lvl="3" eaLnBrk="1" latinLnBrk="0" hangingPunct="1"/>
            <a:r>
              <a:rPr kumimoji="0" lang="zh-CN" altLang="en-US" dirty="0" smtClean="0"/>
              <a:t>第四级</a:t>
            </a:r>
          </a:p>
          <a:p>
            <a:pPr lvl="4" eaLnBrk="1" latinLnBrk="0" hangingPunct="1"/>
            <a:r>
              <a:rPr kumimoji="0" lang="zh-CN" altLang="en-US" dirty="0" smtClean="0"/>
              <a:t>第五级</a:t>
            </a:r>
            <a:endParaRPr kumimoji="0" lang="en-US" dirty="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dirty="0"/>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dirty="0"/>
          </a:p>
        </p:txBody>
      </p:sp>
      <p:sp>
        <p:nvSpPr>
          <p:cNvPr id="18" name="灯片编号占位符 17"/>
          <p:cNvSpPr>
            <a:spLocks noGrp="1"/>
          </p:cNvSpPr>
          <p:nvPr>
            <p:ph type="sldNum" sz="quarter" idx="4"/>
          </p:nvPr>
        </p:nvSpPr>
        <p:spPr>
          <a:xfrm>
            <a:off x="7812360" y="6356350"/>
            <a:ext cx="87444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endParaRPr lang="zh-CN" altLang="en-US" dirty="0"/>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
        <p:nvSpPr>
          <p:cNvPr id="14" name="TextBox 13"/>
          <p:cNvSpPr txBox="1"/>
          <p:nvPr userDrawn="1"/>
        </p:nvSpPr>
        <p:spPr>
          <a:xfrm>
            <a:off x="3995936" y="6381328"/>
            <a:ext cx="1440160" cy="369332"/>
          </a:xfrm>
          <a:prstGeom prst="rect">
            <a:avLst/>
          </a:prstGeom>
          <a:noFill/>
        </p:spPr>
        <p:txBody>
          <a:bodyPr wrap="square" rtlCol="0">
            <a:spAutoFit/>
          </a:bodyPr>
          <a:lstStyle/>
          <a:p>
            <a:fld id="{11D4FF91-2DB0-4C5B-9A62-DD9C77FD4081}"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721" r:id="rId1"/>
    <p:sldLayoutId id="2147483726" r:id="rId2"/>
    <p:sldLayoutId id="2147483729" r:id="rId3"/>
  </p:sldLayoutIdLst>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szzfgjj.com/" TargetMode="External"/><Relationship Id="rId7"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hyperlink" Target="http://www.szzfgjj.com/zhcx/index.htm" TargetMode="External"/><Relationship Id="rId5" Type="http://schemas.openxmlformats.org/officeDocument/2006/relationships/hyperlink" Target="https://nbp.szzfgjj.com/nbp/pri.jsp" TargetMode="External"/><Relationship Id="rId4" Type="http://schemas.openxmlformats.org/officeDocument/2006/relationships/hyperlink" Target="file:///C:\Documents%20and%20Settings\wcj522874\&#26700;&#38754;\&#20010;&#20154;&#36134;&#25143;&#25805;&#20316;&#35828;&#26126;.docx"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package" Target="../embeddings/Microsoft_Office_Excel____2.xls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1700808"/>
            <a:ext cx="7200800" cy="2232248"/>
          </a:xfrm>
        </p:spPr>
        <p:txBody>
          <a:bodyPr>
            <a:normAutofit/>
          </a:bodyPr>
          <a:lstStyle/>
          <a:p>
            <a:pPr algn="ctr"/>
            <a:r>
              <a:rPr lang="zh-CN" altLang="en-US" dirty="0" smtClean="0"/>
              <a:t>深圳住房公积金简介</a:t>
            </a:r>
            <a:r>
              <a:rPr lang="en-US" altLang="zh-CN" dirty="0" smtClean="0"/>
              <a:t/>
            </a:r>
            <a:br>
              <a:rPr lang="en-US" altLang="zh-CN" dirty="0" smtClean="0"/>
            </a:br>
            <a:r>
              <a:rPr lang="en-US" altLang="zh-CN" dirty="0" smtClean="0"/>
              <a:t>(</a:t>
            </a:r>
            <a:r>
              <a:rPr lang="zh-CN" altLang="en-US" dirty="0" smtClean="0"/>
              <a:t>更新版</a:t>
            </a:r>
            <a:r>
              <a:rPr lang="en-US" altLang="zh-CN" dirty="0" smtClean="0"/>
              <a:t>)</a:t>
            </a:r>
            <a:endParaRPr lang="zh-CN" altLang="en-US" dirty="0"/>
          </a:p>
        </p:txBody>
      </p:sp>
      <p:sp>
        <p:nvSpPr>
          <p:cNvPr id="3" name="副标题 2"/>
          <p:cNvSpPr>
            <a:spLocks noGrp="1"/>
          </p:cNvSpPr>
          <p:nvPr>
            <p:ph type="subTitle" idx="1"/>
          </p:nvPr>
        </p:nvSpPr>
        <p:spPr>
          <a:xfrm>
            <a:off x="539552" y="4437112"/>
            <a:ext cx="7854696" cy="1192096"/>
          </a:xfrm>
        </p:spPr>
        <p:txBody>
          <a:bodyPr>
            <a:normAutofit fontScale="92500" lnSpcReduction="20000"/>
          </a:bodyPr>
          <a:lstStyle/>
          <a:p>
            <a:r>
              <a:rPr lang="zh-CN" altLang="en-US" dirty="0" smtClean="0">
                <a:latin typeface="+mn-ea"/>
              </a:rPr>
              <a:t>人力资源处</a:t>
            </a:r>
            <a:endParaRPr lang="en-US" altLang="zh-CN" dirty="0" smtClean="0">
              <a:latin typeface="+mn-ea"/>
            </a:endParaRPr>
          </a:p>
          <a:p>
            <a:r>
              <a:rPr lang="zh-CN" altLang="en-US" dirty="0" smtClean="0">
                <a:latin typeface="+mn-ea"/>
              </a:rPr>
              <a:t>绩效薪酬部</a:t>
            </a:r>
            <a:endParaRPr lang="en-US" altLang="zh-CN" dirty="0" smtClean="0">
              <a:latin typeface="+mn-ea"/>
            </a:endParaRPr>
          </a:p>
          <a:p>
            <a:r>
              <a:rPr lang="en-US" altLang="zh-CN" dirty="0" smtClean="0">
                <a:latin typeface="+mn-ea"/>
              </a:rPr>
              <a:t>20120608</a:t>
            </a:r>
            <a:endParaRPr lang="zh-CN" altLang="en-US" dirty="0">
              <a:latin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95536" y="836712"/>
            <a:ext cx="7704856" cy="523220"/>
          </a:xfrm>
          <a:prstGeom prst="rect">
            <a:avLst/>
          </a:prstGeom>
          <a:noFill/>
        </p:spPr>
        <p:txBody>
          <a:bodyPr wrap="square" rtlCol="0">
            <a:spAutoFit/>
          </a:bodyPr>
          <a:lstStyle/>
          <a:p>
            <a:r>
              <a:rPr lang="zh-CN" altLang="en-US" sz="2800" dirty="0" smtClean="0">
                <a:solidFill>
                  <a:srgbClr val="FF00FF"/>
                </a:solidFill>
                <a:latin typeface="华文行楷" pitchFamily="2" charset="-122"/>
                <a:ea typeface="华文行楷" pitchFamily="2" charset="-122"/>
              </a:rPr>
              <a:t>购买本市范围内具有所有权的自住住房的</a:t>
            </a:r>
            <a:endParaRPr lang="zh-CN" altLang="en-US" sz="2800" dirty="0">
              <a:solidFill>
                <a:srgbClr val="FF00FF"/>
              </a:solidFill>
              <a:latin typeface="华文行楷" pitchFamily="2" charset="-122"/>
              <a:ea typeface="华文行楷" pitchFamily="2" charset="-122"/>
            </a:endParaRPr>
          </a:p>
        </p:txBody>
      </p:sp>
      <p:sp>
        <p:nvSpPr>
          <p:cNvPr id="13" name="TextBox 12"/>
          <p:cNvSpPr txBox="1"/>
          <p:nvPr/>
        </p:nvSpPr>
        <p:spPr>
          <a:xfrm>
            <a:off x="179512" y="1484784"/>
            <a:ext cx="8784976" cy="4893647"/>
          </a:xfrm>
          <a:prstGeom prst="rect">
            <a:avLst/>
          </a:prstGeom>
          <a:noFill/>
        </p:spPr>
        <p:txBody>
          <a:bodyPr wrap="square" rtlCol="0">
            <a:spAutoFit/>
          </a:bodyPr>
          <a:lstStyle/>
          <a:p>
            <a:r>
              <a:rPr lang="zh-CN" altLang="en-US" sz="1200" b="1" dirty="0" smtClean="0">
                <a:solidFill>
                  <a:srgbClr val="FF0000"/>
                </a:solidFill>
                <a:latin typeface="+mn-ea"/>
              </a:rPr>
              <a:t>前提条件：</a:t>
            </a:r>
            <a:r>
              <a:rPr lang="zh-CN" altLang="en-US" sz="1200" dirty="0" smtClean="0">
                <a:latin typeface="+mn-ea"/>
              </a:rPr>
              <a:t>职工或其家庭成员（配偶和未成年子女）购买本市范围内具有所有权住房的，可申请提取职工本人住房公积金账户内的金额，在票据的有限期内（</a:t>
            </a:r>
            <a:r>
              <a:rPr lang="en-US" altLang="zh-CN" sz="1200" dirty="0" smtClean="0">
                <a:latin typeface="+mn-ea"/>
              </a:rPr>
              <a:t>2</a:t>
            </a:r>
            <a:r>
              <a:rPr lang="zh-CN" altLang="en-US" sz="1200" dirty="0" smtClean="0">
                <a:latin typeface="+mn-ea"/>
              </a:rPr>
              <a:t>年）只能申请一次提取。</a:t>
            </a:r>
            <a:endParaRPr lang="en-US" altLang="zh-CN" sz="1200" dirty="0" smtClean="0">
              <a:latin typeface="+mn-ea"/>
            </a:endParaRPr>
          </a:p>
          <a:p>
            <a:r>
              <a:rPr lang="zh-CN" altLang="en-US" sz="1200" b="1" dirty="0" smtClean="0">
                <a:solidFill>
                  <a:srgbClr val="FF0000"/>
                </a:solidFill>
                <a:latin typeface="+mn-ea"/>
              </a:rPr>
              <a:t>申请材料：</a:t>
            </a:r>
            <a:r>
              <a:rPr lang="en-US" altLang="zh-CN" sz="1200" dirty="0" smtClean="0">
                <a:latin typeface="+mn-ea"/>
              </a:rPr>
              <a:t>1.《</a:t>
            </a:r>
            <a:r>
              <a:rPr lang="zh-CN" altLang="en-US" sz="1200" dirty="0" smtClean="0">
                <a:latin typeface="+mn-ea"/>
              </a:rPr>
              <a:t>深圳市住房公积金住房消费提取申请表</a:t>
            </a:r>
            <a:r>
              <a:rPr lang="en-US" altLang="zh-CN" sz="1200" dirty="0" smtClean="0">
                <a:latin typeface="+mn-ea"/>
              </a:rPr>
              <a:t>》</a:t>
            </a:r>
            <a:r>
              <a:rPr lang="zh-CN" altLang="en-US" sz="1200" dirty="0" smtClean="0">
                <a:latin typeface="+mn-ea"/>
              </a:rPr>
              <a:t>一份；</a:t>
            </a:r>
          </a:p>
          <a:p>
            <a:r>
              <a:rPr lang="en-US" altLang="zh-CN" sz="1200" dirty="0" smtClean="0">
                <a:latin typeface="+mn-ea"/>
              </a:rPr>
              <a:t>2.</a:t>
            </a:r>
            <a:r>
              <a:rPr lang="zh-CN" altLang="en-US" sz="1200" dirty="0" smtClean="0">
                <a:latin typeface="+mn-ea"/>
              </a:rPr>
              <a:t>职工身份证原件；</a:t>
            </a:r>
          </a:p>
          <a:p>
            <a:r>
              <a:rPr lang="en-US" altLang="zh-CN" sz="1200" dirty="0" smtClean="0">
                <a:latin typeface="+mn-ea"/>
              </a:rPr>
              <a:t>3.</a:t>
            </a:r>
            <a:r>
              <a:rPr lang="zh-CN" altLang="en-US" sz="1200" dirty="0" smtClean="0">
                <a:latin typeface="+mn-ea"/>
              </a:rPr>
              <a:t>职工住房公积金联名卡原件；</a:t>
            </a:r>
          </a:p>
          <a:p>
            <a:r>
              <a:rPr lang="en-US" altLang="zh-CN" sz="1200" dirty="0" smtClean="0">
                <a:latin typeface="+mn-ea"/>
              </a:rPr>
              <a:t>4.</a:t>
            </a:r>
            <a:r>
              <a:rPr lang="zh-CN" altLang="en-US" sz="1200" dirty="0" smtClean="0">
                <a:latin typeface="+mn-ea"/>
              </a:rPr>
              <a:t>职工按照配偶份额提取的，须提供配偶身份证和结婚证原件及复印件一份；按照未成年子女份额提取的，须提交户口簿原件及复印件一份（不能提供户口簿的或者户口簿不能体现家庭关系的，须提供由公安机关出具的其他家庭成员关系证明，并前往管理部办理）；按照配偶和未成年子女份额提取的，须同时提供以上材料；</a:t>
            </a:r>
          </a:p>
          <a:p>
            <a:r>
              <a:rPr lang="en-US" altLang="zh-CN" sz="1200" dirty="0" smtClean="0">
                <a:latin typeface="+mn-ea"/>
              </a:rPr>
              <a:t>5.</a:t>
            </a:r>
            <a:r>
              <a:rPr lang="zh-CN" altLang="en-US" sz="1200" dirty="0" smtClean="0">
                <a:latin typeface="+mn-ea"/>
              </a:rPr>
              <a:t>购买本市新建商品房（一手预售房）的：（</a:t>
            </a:r>
            <a:r>
              <a:rPr lang="en-US" altLang="zh-CN" sz="1200" dirty="0" smtClean="0">
                <a:latin typeface="+mn-ea"/>
              </a:rPr>
              <a:t>1</a:t>
            </a:r>
            <a:r>
              <a:rPr lang="zh-CN" altLang="en-US" sz="1200" dirty="0" smtClean="0">
                <a:latin typeface="+mn-ea"/>
              </a:rPr>
              <a:t>）经本市房地产权登记部门登记备案的购房合同原件及复印件一份（如为按揭贷款的，只需提供上述材料的复印件，但须加盖贷款银行印章）（</a:t>
            </a:r>
            <a:r>
              <a:rPr lang="en-US" altLang="zh-CN" sz="1200" dirty="0" smtClean="0">
                <a:latin typeface="+mn-ea"/>
              </a:rPr>
              <a:t>2</a:t>
            </a:r>
            <a:r>
              <a:rPr lang="zh-CN" altLang="en-US" sz="1200" dirty="0" smtClean="0">
                <a:latin typeface="+mn-ea"/>
              </a:rPr>
              <a:t>）购房发票原件及复印件一份；</a:t>
            </a:r>
          </a:p>
          <a:p>
            <a:r>
              <a:rPr lang="en-US" altLang="zh-CN" sz="1200" dirty="0" smtClean="0">
                <a:latin typeface="+mn-ea"/>
              </a:rPr>
              <a:t>6.</a:t>
            </a:r>
            <a:r>
              <a:rPr lang="zh-CN" altLang="en-US" sz="1200" dirty="0" smtClean="0">
                <a:latin typeface="+mn-ea"/>
              </a:rPr>
              <a:t>购买本市新建商品房（一手现售房）的：（</a:t>
            </a:r>
            <a:r>
              <a:rPr lang="en-US" altLang="zh-CN" sz="1200" dirty="0" smtClean="0">
                <a:latin typeface="+mn-ea"/>
              </a:rPr>
              <a:t>1</a:t>
            </a:r>
            <a:r>
              <a:rPr lang="zh-CN" altLang="en-US" sz="1200" dirty="0" smtClean="0">
                <a:latin typeface="+mn-ea"/>
              </a:rPr>
              <a:t>）房产证原件及复印件一份（如为按揭贷款的，可以提供上述材料的复印件，但须加盖贷款银行印章）（</a:t>
            </a:r>
            <a:r>
              <a:rPr lang="en-US" altLang="zh-CN" sz="1200" dirty="0" smtClean="0">
                <a:latin typeface="+mn-ea"/>
              </a:rPr>
              <a:t>2</a:t>
            </a:r>
            <a:r>
              <a:rPr lang="zh-CN" altLang="en-US" sz="1200" dirty="0" smtClean="0">
                <a:latin typeface="+mn-ea"/>
              </a:rPr>
              <a:t>）购房发票原件及复印件一份；</a:t>
            </a:r>
          </a:p>
          <a:p>
            <a:r>
              <a:rPr lang="en-US" altLang="zh-CN" sz="1200" dirty="0" smtClean="0">
                <a:latin typeface="+mn-ea"/>
              </a:rPr>
              <a:t>7.</a:t>
            </a:r>
            <a:r>
              <a:rPr lang="zh-CN" altLang="en-US" sz="1200" dirty="0" smtClean="0">
                <a:latin typeface="+mn-ea"/>
              </a:rPr>
              <a:t>购买本市存量商品房（二手房）的：（</a:t>
            </a:r>
            <a:r>
              <a:rPr lang="en-US" altLang="zh-CN" sz="1200" dirty="0" smtClean="0">
                <a:latin typeface="+mn-ea"/>
              </a:rPr>
              <a:t>1</a:t>
            </a:r>
            <a:r>
              <a:rPr lang="zh-CN" altLang="en-US" sz="1200" dirty="0" smtClean="0">
                <a:latin typeface="+mn-ea"/>
              </a:rPr>
              <a:t>）房产证原件及复印件一份（如为按揭贷款的，可以提供上述材料的复印件，但须加盖贷款银行印章）（</a:t>
            </a:r>
            <a:r>
              <a:rPr lang="en-US" altLang="zh-CN" sz="1200" dirty="0" smtClean="0">
                <a:latin typeface="+mn-ea"/>
              </a:rPr>
              <a:t>2</a:t>
            </a:r>
            <a:r>
              <a:rPr lang="zh-CN" altLang="en-US" sz="1200" dirty="0" smtClean="0">
                <a:latin typeface="+mn-ea"/>
              </a:rPr>
              <a:t>）契税税票原件及复印件一份；</a:t>
            </a:r>
          </a:p>
          <a:p>
            <a:r>
              <a:rPr lang="en-US" altLang="zh-CN" sz="1200" dirty="0" smtClean="0">
                <a:latin typeface="+mn-ea"/>
              </a:rPr>
              <a:t>8.</a:t>
            </a:r>
            <a:r>
              <a:rPr lang="zh-CN" altLang="en-US" sz="1200" dirty="0" smtClean="0">
                <a:latin typeface="+mn-ea"/>
              </a:rPr>
              <a:t>购买本市政策性（保障性）住房的：（</a:t>
            </a:r>
            <a:r>
              <a:rPr lang="en-US" altLang="zh-CN" sz="1200" dirty="0" smtClean="0">
                <a:latin typeface="+mn-ea"/>
              </a:rPr>
              <a:t>1</a:t>
            </a:r>
            <a:r>
              <a:rPr lang="zh-CN" altLang="en-US" sz="1200" dirty="0" smtClean="0">
                <a:latin typeface="+mn-ea"/>
              </a:rPr>
              <a:t>）房产证或本市政策性（保障性）住房购房合同原件及复印件一份（如为按揭贷款的，可以提供上述材料的复印件，但须加盖贷款银行印章）（</a:t>
            </a:r>
            <a:r>
              <a:rPr lang="en-US" altLang="zh-CN" sz="1200" dirty="0" smtClean="0">
                <a:latin typeface="+mn-ea"/>
              </a:rPr>
              <a:t>2</a:t>
            </a:r>
            <a:r>
              <a:rPr lang="zh-CN" altLang="en-US" sz="1200" dirty="0" smtClean="0">
                <a:latin typeface="+mn-ea"/>
              </a:rPr>
              <a:t>）政策性住房购房专用收据原件及复印件一份（若专用收据无法提供原件的，可以使用复印件加盖主管部门的查档印章或者原售房单位印章）；</a:t>
            </a:r>
          </a:p>
          <a:p>
            <a:r>
              <a:rPr lang="en-US" altLang="zh-CN" sz="1200" dirty="0" smtClean="0">
                <a:latin typeface="+mn-ea"/>
              </a:rPr>
              <a:t>9.</a:t>
            </a:r>
            <a:r>
              <a:rPr lang="zh-CN" altLang="en-US" sz="1200" dirty="0" smtClean="0">
                <a:latin typeface="+mn-ea"/>
              </a:rPr>
              <a:t>委托配偶办理的，须提供配偶的身份证、结婚证原件及复印件一份；委托其他人办理的，须提交受托人的身份证原件及复印件一份，并同时提交经公证机关公证的授权委托书原件。</a:t>
            </a:r>
            <a:endParaRPr lang="en-US" altLang="zh-CN" sz="1200" dirty="0" smtClean="0">
              <a:latin typeface="+mn-ea"/>
            </a:endParaRPr>
          </a:p>
          <a:p>
            <a:r>
              <a:rPr lang="zh-CN" altLang="en-US" sz="1200" b="1" dirty="0" smtClean="0">
                <a:solidFill>
                  <a:srgbClr val="FF0000"/>
                </a:solidFill>
                <a:latin typeface="+mn-ea"/>
              </a:rPr>
              <a:t>注意事项：</a:t>
            </a:r>
            <a:r>
              <a:rPr lang="en-US" altLang="zh-CN" sz="1200" b="1" dirty="0" smtClean="0">
                <a:latin typeface="+mn-ea"/>
              </a:rPr>
              <a:t>1</a:t>
            </a:r>
            <a:r>
              <a:rPr lang="en-US" altLang="zh-CN" sz="1200" dirty="0" smtClean="0">
                <a:latin typeface="+mn-ea"/>
              </a:rPr>
              <a:t>.</a:t>
            </a:r>
            <a:r>
              <a:rPr lang="zh-CN" altLang="en-US" sz="1200" dirty="0" smtClean="0"/>
              <a:t>办理提取业务前须先登录深圳市住房公积金管理中心网上办事大厅修改住房公积金账户初始密码</a:t>
            </a:r>
            <a:r>
              <a:rPr lang="zh-CN" altLang="en-US" sz="1200" dirty="0" smtClean="0">
                <a:latin typeface="+mn-ea"/>
              </a:rPr>
              <a:t>；</a:t>
            </a:r>
          </a:p>
          <a:p>
            <a:r>
              <a:rPr lang="en-US" altLang="zh-CN" sz="1200" dirty="0" smtClean="0">
                <a:latin typeface="+mn-ea"/>
              </a:rPr>
              <a:t>2.</a:t>
            </a:r>
            <a:r>
              <a:rPr lang="zh-CN" altLang="en-US" sz="1200" dirty="0" smtClean="0">
                <a:latin typeface="+mn-ea"/>
              </a:rPr>
              <a:t>购房发票、契税税票、专用收据等票据开具时间与职工申请提取时间应相隔两年以内，不能提交购房发票原件的，可以提交契税税票原件；</a:t>
            </a:r>
          </a:p>
          <a:p>
            <a:r>
              <a:rPr lang="en-US" altLang="zh-CN" sz="1200" dirty="0" smtClean="0">
                <a:latin typeface="+mn-ea"/>
              </a:rPr>
              <a:t>3.</a:t>
            </a:r>
            <a:r>
              <a:rPr lang="zh-CN" altLang="en-US" sz="1200" dirty="0" smtClean="0">
                <a:latin typeface="+mn-ea"/>
              </a:rPr>
              <a:t>职工对房产数量有异议的，可到我市房产查档网点查询实际房产数量并打印其全部家庭成员（包括配偶和未成年子女）的房屋产权信息查询证明（查询截止日期距申请提取时间应当相隔在</a:t>
            </a:r>
            <a:r>
              <a:rPr lang="en-US" altLang="zh-CN" sz="1200" dirty="0" smtClean="0">
                <a:latin typeface="+mn-ea"/>
              </a:rPr>
              <a:t>30</a:t>
            </a:r>
            <a:r>
              <a:rPr lang="zh-CN" altLang="en-US" sz="1200" dirty="0" smtClean="0">
                <a:latin typeface="+mn-ea"/>
              </a:rPr>
              <a:t>天之内），再到公积金中心管理部办理；</a:t>
            </a:r>
          </a:p>
          <a:p>
            <a:r>
              <a:rPr lang="en-US" altLang="zh-CN" sz="1200" dirty="0" smtClean="0">
                <a:latin typeface="+mn-ea"/>
              </a:rPr>
              <a:t>4.</a:t>
            </a:r>
            <a:r>
              <a:rPr lang="zh-CN" altLang="en-US" sz="1200" dirty="0" smtClean="0">
                <a:latin typeface="+mn-ea"/>
              </a:rPr>
              <a:t>贷款银行印章指银行业务专用章或银行公章；</a:t>
            </a:r>
          </a:p>
          <a:p>
            <a:r>
              <a:rPr lang="en-US" altLang="zh-CN" sz="1200" dirty="0" smtClean="0">
                <a:latin typeface="+mn-ea"/>
              </a:rPr>
              <a:t>5.</a:t>
            </a:r>
            <a:r>
              <a:rPr lang="zh-CN" altLang="en-US" sz="1200" dirty="0" smtClean="0">
                <a:latin typeface="+mn-ea"/>
              </a:rPr>
              <a:t>住房公积金可提取额度以深圳市住房公积金管理中心按照</a:t>
            </a:r>
            <a:r>
              <a:rPr lang="en-US" altLang="zh-CN" sz="1200" dirty="0" smtClean="0">
                <a:latin typeface="+mn-ea"/>
              </a:rPr>
              <a:t>《</a:t>
            </a:r>
            <a:r>
              <a:rPr lang="zh-CN" altLang="en-US" sz="1200" dirty="0" smtClean="0">
                <a:latin typeface="+mn-ea"/>
              </a:rPr>
              <a:t>深圳市住房公积金提取管理暂行规定</a:t>
            </a:r>
            <a:r>
              <a:rPr lang="en-US" altLang="zh-CN" sz="1200" dirty="0" smtClean="0">
                <a:latin typeface="+mn-ea"/>
              </a:rPr>
              <a:t>》</a:t>
            </a:r>
            <a:r>
              <a:rPr lang="zh-CN" altLang="en-US" sz="1200" dirty="0" smtClean="0">
                <a:latin typeface="+mn-ea"/>
              </a:rPr>
              <a:t>等规定审核的额度为准。</a:t>
            </a:r>
          </a:p>
        </p:txBody>
      </p:sp>
      <p:sp>
        <p:nvSpPr>
          <p:cNvPr id="5" name="TextBox 4"/>
          <p:cNvSpPr txBox="1"/>
          <p:nvPr/>
        </p:nvSpPr>
        <p:spPr>
          <a:xfrm>
            <a:off x="1403648" y="332656"/>
            <a:ext cx="1728192" cy="369332"/>
          </a:xfrm>
          <a:prstGeom prst="rect">
            <a:avLst/>
          </a:prstGeom>
          <a:noFill/>
        </p:spPr>
        <p:txBody>
          <a:bodyPr wrap="square" rtlCol="0">
            <a:spAutoFit/>
          </a:bodyPr>
          <a:lstStyle/>
          <a:p>
            <a:r>
              <a:rPr lang="zh-CN" altLang="en-US" b="1" dirty="0" smtClean="0">
                <a:solidFill>
                  <a:srgbClr val="FF0000"/>
                </a:solidFill>
              </a:rPr>
              <a:t>住房消费提取</a:t>
            </a:r>
            <a:endParaRPr lang="zh-CN" altLang="en-US" dirty="0"/>
          </a:p>
        </p:txBody>
      </p:sp>
      <p:pic>
        <p:nvPicPr>
          <p:cNvPr id="6" name="图片 5" descr="2012-05-03_140636.png"/>
          <p:cNvPicPr>
            <a:picLocks noChangeAspect="1"/>
          </p:cNvPicPr>
          <p:nvPr/>
        </p:nvPicPr>
        <p:blipFill>
          <a:blip r:embed="rId2" cstate="print"/>
          <a:stretch>
            <a:fillRect/>
          </a:stretch>
        </p:blipFill>
        <p:spPr>
          <a:xfrm>
            <a:off x="0" y="0"/>
            <a:ext cx="1128772" cy="8367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764704"/>
            <a:ext cx="8305800" cy="576064"/>
          </a:xfrm>
        </p:spPr>
        <p:txBody>
          <a:bodyPr>
            <a:normAutofit/>
          </a:bodyPr>
          <a:lstStyle/>
          <a:p>
            <a:r>
              <a:rPr lang="zh-CN" altLang="en-US" sz="2800" dirty="0" smtClean="0">
                <a:solidFill>
                  <a:srgbClr val="FF00FF"/>
                </a:solidFill>
                <a:latin typeface="华文行楷" pitchFamily="2" charset="-122"/>
                <a:ea typeface="华文行楷" pitchFamily="2" charset="-122"/>
                <a:cs typeface="+mn-cs"/>
              </a:rPr>
              <a:t>购买异地范围内具有所有权的自住住房的</a:t>
            </a:r>
          </a:p>
        </p:txBody>
      </p:sp>
      <p:sp>
        <p:nvSpPr>
          <p:cNvPr id="4" name="TextBox 3"/>
          <p:cNvSpPr txBox="1"/>
          <p:nvPr/>
        </p:nvSpPr>
        <p:spPr>
          <a:xfrm>
            <a:off x="251520" y="1412776"/>
            <a:ext cx="8496944" cy="5047536"/>
          </a:xfrm>
          <a:prstGeom prst="rect">
            <a:avLst/>
          </a:prstGeom>
          <a:noFill/>
        </p:spPr>
        <p:txBody>
          <a:bodyPr wrap="square" rtlCol="0">
            <a:spAutoFit/>
          </a:bodyPr>
          <a:lstStyle/>
          <a:p>
            <a:r>
              <a:rPr lang="zh-CN" altLang="en-US" sz="1400" b="1" dirty="0" smtClean="0">
                <a:latin typeface="+mn-ea"/>
              </a:rPr>
              <a:t>前提条件：</a:t>
            </a:r>
            <a:r>
              <a:rPr lang="zh-CN" altLang="en-US" sz="1400" dirty="0" smtClean="0">
                <a:latin typeface="+mn-ea"/>
              </a:rPr>
              <a:t>职工或其家庭成员（配偶和未成年子女）购买异地具有所有权住房的，可申请提取职工本人住房公积金账户内的金额，在票据的有限期内只能申请一次提取。</a:t>
            </a:r>
            <a:endParaRPr lang="en-US" altLang="zh-CN" sz="1400" dirty="0" smtClean="0">
              <a:latin typeface="+mn-ea"/>
            </a:endParaRPr>
          </a:p>
          <a:p>
            <a:r>
              <a:rPr lang="zh-CN" altLang="en-US" sz="1400" b="1" dirty="0" smtClean="0">
                <a:latin typeface="+mn-ea"/>
              </a:rPr>
              <a:t>申请材料：</a:t>
            </a:r>
            <a:r>
              <a:rPr lang="en-US" altLang="zh-CN" sz="1400" dirty="0" smtClean="0">
                <a:latin typeface="+mn-ea"/>
              </a:rPr>
              <a:t>1.《</a:t>
            </a:r>
            <a:r>
              <a:rPr lang="zh-CN" altLang="en-US" sz="1400" dirty="0" smtClean="0">
                <a:latin typeface="+mn-ea"/>
              </a:rPr>
              <a:t>深圳市住房公积金住房消费提取申请表</a:t>
            </a:r>
            <a:r>
              <a:rPr lang="en-US" altLang="zh-CN" sz="1400" dirty="0" smtClean="0">
                <a:latin typeface="+mn-ea"/>
              </a:rPr>
              <a:t>》</a:t>
            </a:r>
            <a:r>
              <a:rPr lang="zh-CN" altLang="en-US" sz="1400" dirty="0" smtClean="0">
                <a:latin typeface="+mn-ea"/>
              </a:rPr>
              <a:t>一份；</a:t>
            </a:r>
          </a:p>
          <a:p>
            <a:r>
              <a:rPr lang="en-US" altLang="zh-CN" sz="1400" dirty="0" smtClean="0">
                <a:latin typeface="+mn-ea"/>
              </a:rPr>
              <a:t>2.</a:t>
            </a:r>
            <a:r>
              <a:rPr lang="zh-CN" altLang="en-US" sz="1400" dirty="0" smtClean="0">
                <a:latin typeface="+mn-ea"/>
              </a:rPr>
              <a:t>职工身份证原件；</a:t>
            </a:r>
          </a:p>
          <a:p>
            <a:r>
              <a:rPr lang="en-US" altLang="zh-CN" sz="1400" dirty="0" smtClean="0">
                <a:latin typeface="+mn-ea"/>
              </a:rPr>
              <a:t>3.</a:t>
            </a:r>
            <a:r>
              <a:rPr lang="zh-CN" altLang="en-US" sz="1400" dirty="0" smtClean="0">
                <a:latin typeface="+mn-ea"/>
              </a:rPr>
              <a:t>职工住房公积金联名卡原件；</a:t>
            </a:r>
          </a:p>
          <a:p>
            <a:r>
              <a:rPr lang="en-US" altLang="zh-CN" sz="1400" dirty="0" smtClean="0">
                <a:latin typeface="+mn-ea"/>
              </a:rPr>
              <a:t>4.</a:t>
            </a:r>
            <a:r>
              <a:rPr lang="zh-CN" altLang="en-US" sz="1400" dirty="0" smtClean="0">
                <a:latin typeface="+mn-ea"/>
              </a:rPr>
              <a:t>职工按照配偶份额提取的，须提供配偶身份证和结婚证原件及复印件一份；按照未成年子女份额提取的，须提交户口簿原件及复印件一份（不能提供户口簿的或者户口簿不能体现家庭关系的，须提供由公安机关出具的其他家庭成员关系证明）；按照配偶和未成年子女份额提取的，须同时提供以上材料；</a:t>
            </a:r>
          </a:p>
          <a:p>
            <a:r>
              <a:rPr lang="en-US" altLang="zh-CN" sz="1400" dirty="0" smtClean="0">
                <a:latin typeface="+mn-ea"/>
              </a:rPr>
              <a:t>5.</a:t>
            </a:r>
            <a:r>
              <a:rPr lang="zh-CN" altLang="en-US" sz="1400" dirty="0" smtClean="0">
                <a:latin typeface="+mn-ea"/>
              </a:rPr>
              <a:t>房产证原件及复印件一份（不能提交房产证原件的，可以提交复印件以及当地房产管理部门出具的房产权属（查询）证明；如为按揭贷款的，只需提供复印件，但须加盖贷款银行业务专用章或银行公章）；</a:t>
            </a:r>
          </a:p>
          <a:p>
            <a:r>
              <a:rPr lang="en-US" altLang="zh-CN" sz="1400" dirty="0" smtClean="0">
                <a:latin typeface="+mn-ea"/>
              </a:rPr>
              <a:t>6.</a:t>
            </a:r>
            <a:r>
              <a:rPr lang="zh-CN" altLang="en-US" sz="1400" dirty="0" smtClean="0">
                <a:latin typeface="+mn-ea"/>
              </a:rPr>
              <a:t>购房发票或契税税票或政策性住房专用收据原件及复印件一份；</a:t>
            </a:r>
          </a:p>
          <a:p>
            <a:r>
              <a:rPr lang="en-US" altLang="zh-CN" sz="1400" dirty="0" smtClean="0">
                <a:latin typeface="+mn-ea"/>
              </a:rPr>
              <a:t>7.</a:t>
            </a:r>
            <a:r>
              <a:rPr lang="zh-CN" altLang="en-US" sz="1400" dirty="0" smtClean="0">
                <a:latin typeface="+mn-ea"/>
              </a:rPr>
              <a:t>委托配偶办理的，须提供配偶的身份证、结婚证原件及复印件一份；委托其他人办理的，须提交受托人的身份证原件及复印件一份，并同时提交经公证机关公证的授权委托书原件。</a:t>
            </a:r>
          </a:p>
          <a:p>
            <a:r>
              <a:rPr lang="zh-CN" altLang="en-US" sz="1400" b="1" dirty="0" smtClean="0">
                <a:latin typeface="+mn-ea"/>
              </a:rPr>
              <a:t>注意事项：</a:t>
            </a:r>
            <a:r>
              <a:rPr lang="en-US" altLang="zh-CN" sz="1400" dirty="0" smtClean="0">
                <a:latin typeface="+mn-ea"/>
              </a:rPr>
              <a:t>1.</a:t>
            </a:r>
            <a:r>
              <a:rPr lang="zh-CN" altLang="en-US" sz="1400" dirty="0" smtClean="0">
                <a:latin typeface="+mn-ea"/>
              </a:rPr>
              <a:t>办理提取业务前须先登录深圳市住房公积金管理中心网上办事大厅修改住房公积金账户初始密码；</a:t>
            </a:r>
          </a:p>
          <a:p>
            <a:r>
              <a:rPr lang="en-US" altLang="zh-CN" sz="1400" dirty="0" smtClean="0">
                <a:latin typeface="+mn-ea"/>
              </a:rPr>
              <a:t>2.</a:t>
            </a:r>
            <a:r>
              <a:rPr lang="zh-CN" altLang="en-US" sz="1400" dirty="0" smtClean="0">
                <a:latin typeface="+mn-ea"/>
              </a:rPr>
              <a:t>购房发票、契税税票、专用收据等票据开具时间与职工申请提取时间应相隔两年以内；</a:t>
            </a:r>
          </a:p>
          <a:p>
            <a:r>
              <a:rPr lang="en-US" altLang="zh-CN" sz="1400" dirty="0" smtClean="0">
                <a:latin typeface="+mn-ea"/>
              </a:rPr>
              <a:t>3.</a:t>
            </a:r>
            <a:r>
              <a:rPr lang="zh-CN" altLang="en-US" sz="1400" dirty="0" smtClean="0">
                <a:latin typeface="+mn-ea"/>
              </a:rPr>
              <a:t>若职工不能提供房产证原件或复印件的，可提交经当地房地产登记管理部门登记备案的购房合同及契税税票办理提取；</a:t>
            </a:r>
          </a:p>
          <a:p>
            <a:r>
              <a:rPr lang="en-US" altLang="zh-CN" sz="1400" dirty="0" smtClean="0">
                <a:latin typeface="+mn-ea"/>
              </a:rPr>
              <a:t>4.</a:t>
            </a:r>
            <a:r>
              <a:rPr lang="zh-CN" altLang="en-US" sz="1400" dirty="0" smtClean="0">
                <a:latin typeface="+mn-ea"/>
              </a:rPr>
              <a:t>职工对房产数量有异议的，可到我市房产查档网点查询实际房产数量并打印其全部家庭成员（包括配偶和未成年子女）的房屋产权信息查询证明（查询截止日期距申请提取时间应当相隔在</a:t>
            </a:r>
            <a:r>
              <a:rPr lang="en-US" altLang="zh-CN" sz="1400" dirty="0" smtClean="0">
                <a:latin typeface="+mn-ea"/>
              </a:rPr>
              <a:t>30</a:t>
            </a:r>
            <a:r>
              <a:rPr lang="zh-CN" altLang="en-US" sz="1400" dirty="0" smtClean="0">
                <a:latin typeface="+mn-ea"/>
              </a:rPr>
              <a:t>天之内），再到公积金中心管理部办理；</a:t>
            </a:r>
          </a:p>
          <a:p>
            <a:r>
              <a:rPr lang="en-US" altLang="zh-CN" sz="1400" dirty="0" smtClean="0">
                <a:latin typeface="+mn-ea"/>
              </a:rPr>
              <a:t>5.</a:t>
            </a:r>
            <a:r>
              <a:rPr lang="zh-CN" altLang="en-US" sz="1400" dirty="0" smtClean="0">
                <a:latin typeface="+mn-ea"/>
              </a:rPr>
              <a:t>住房公积金可提取额度以深圳市住房公积金管理中心按照</a:t>
            </a:r>
            <a:r>
              <a:rPr lang="en-US" altLang="zh-CN" sz="1400" dirty="0" smtClean="0">
                <a:latin typeface="+mn-ea"/>
              </a:rPr>
              <a:t>《</a:t>
            </a:r>
            <a:r>
              <a:rPr lang="zh-CN" altLang="en-US" sz="1400" dirty="0" smtClean="0">
                <a:latin typeface="+mn-ea"/>
              </a:rPr>
              <a:t>深圳市住房公积金提取管理暂行规定</a:t>
            </a:r>
            <a:r>
              <a:rPr lang="en-US" altLang="zh-CN" sz="1400" dirty="0" smtClean="0">
                <a:latin typeface="+mn-ea"/>
              </a:rPr>
              <a:t>》</a:t>
            </a:r>
            <a:r>
              <a:rPr lang="zh-CN" altLang="en-US" sz="1400" dirty="0" smtClean="0">
                <a:latin typeface="+mn-ea"/>
              </a:rPr>
              <a:t>等规定审核的额度为准。</a:t>
            </a:r>
          </a:p>
        </p:txBody>
      </p:sp>
      <p:sp>
        <p:nvSpPr>
          <p:cNvPr id="5" name="TextBox 4"/>
          <p:cNvSpPr txBox="1"/>
          <p:nvPr/>
        </p:nvSpPr>
        <p:spPr>
          <a:xfrm>
            <a:off x="1403648" y="332656"/>
            <a:ext cx="1728192" cy="369332"/>
          </a:xfrm>
          <a:prstGeom prst="rect">
            <a:avLst/>
          </a:prstGeom>
          <a:noFill/>
        </p:spPr>
        <p:txBody>
          <a:bodyPr wrap="square" rtlCol="0">
            <a:spAutoFit/>
          </a:bodyPr>
          <a:lstStyle/>
          <a:p>
            <a:r>
              <a:rPr lang="zh-CN" altLang="en-US" b="1" dirty="0" smtClean="0">
                <a:solidFill>
                  <a:srgbClr val="FF0000"/>
                </a:solidFill>
              </a:rPr>
              <a:t>住房消费提取</a:t>
            </a:r>
            <a:endParaRPr lang="zh-CN" altLang="en-US" dirty="0"/>
          </a:p>
        </p:txBody>
      </p:sp>
      <p:pic>
        <p:nvPicPr>
          <p:cNvPr id="6" name="图片 5" descr="2012-05-03_140636.png"/>
          <p:cNvPicPr>
            <a:picLocks noChangeAspect="1"/>
          </p:cNvPicPr>
          <p:nvPr/>
        </p:nvPicPr>
        <p:blipFill>
          <a:blip r:embed="rId2" cstate="print"/>
          <a:stretch>
            <a:fillRect/>
          </a:stretch>
        </p:blipFill>
        <p:spPr>
          <a:xfrm>
            <a:off x="0" y="0"/>
            <a:ext cx="1128772" cy="83671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3568" y="836712"/>
            <a:ext cx="6696744" cy="523220"/>
          </a:xfrm>
          <a:prstGeom prst="rect">
            <a:avLst/>
          </a:prstGeom>
          <a:noFill/>
        </p:spPr>
        <p:txBody>
          <a:bodyPr wrap="square" rtlCol="0">
            <a:spAutoFit/>
          </a:bodyPr>
          <a:lstStyle/>
          <a:p>
            <a:r>
              <a:rPr lang="zh-CN" altLang="en-US" sz="2800" dirty="0" smtClean="0">
                <a:solidFill>
                  <a:srgbClr val="FF00FF"/>
                </a:solidFill>
                <a:latin typeface="华文行楷" pitchFamily="2" charset="-122"/>
                <a:ea typeface="华文行楷" pitchFamily="2" charset="-122"/>
              </a:rPr>
              <a:t>支付本市范围内自住住房租金的</a:t>
            </a:r>
          </a:p>
        </p:txBody>
      </p:sp>
      <p:sp>
        <p:nvSpPr>
          <p:cNvPr id="5" name="TextBox 4"/>
          <p:cNvSpPr txBox="1"/>
          <p:nvPr/>
        </p:nvSpPr>
        <p:spPr>
          <a:xfrm>
            <a:off x="683568" y="1412776"/>
            <a:ext cx="7416824" cy="5016758"/>
          </a:xfrm>
          <a:prstGeom prst="rect">
            <a:avLst/>
          </a:prstGeom>
          <a:noFill/>
        </p:spPr>
        <p:txBody>
          <a:bodyPr wrap="square" rtlCol="0">
            <a:spAutoFit/>
          </a:bodyPr>
          <a:lstStyle/>
          <a:p>
            <a:r>
              <a:rPr lang="zh-CN" altLang="en-US" sz="1600" b="1" dirty="0" smtClean="0">
                <a:latin typeface="+mn-ea"/>
              </a:rPr>
              <a:t>前提条件：</a:t>
            </a:r>
            <a:r>
              <a:rPr lang="zh-CN" altLang="en-US" sz="1600" dirty="0" smtClean="0">
                <a:latin typeface="+mn-ea"/>
              </a:rPr>
              <a:t>按照</a:t>
            </a:r>
            <a:r>
              <a:rPr lang="en-US" altLang="zh-CN" sz="1600" dirty="0" smtClean="0">
                <a:latin typeface="+mn-ea"/>
              </a:rPr>
              <a:t>《</a:t>
            </a:r>
            <a:r>
              <a:rPr lang="zh-CN" altLang="en-US" sz="1600" dirty="0" smtClean="0">
                <a:latin typeface="+mn-ea"/>
              </a:rPr>
              <a:t>深圳市住房公积金管理暂行办法</a:t>
            </a:r>
            <a:r>
              <a:rPr lang="en-US" altLang="zh-CN" sz="1600" dirty="0" smtClean="0">
                <a:latin typeface="+mn-ea"/>
              </a:rPr>
              <a:t>》</a:t>
            </a:r>
            <a:r>
              <a:rPr lang="zh-CN" altLang="en-US" sz="1600" dirty="0" smtClean="0">
                <a:latin typeface="+mn-ea"/>
              </a:rPr>
              <a:t>缴存过住房公积金的职工及其家庭成员在本市范围内无具有所有权住房的，可申请提取职工本人住房公积金账户内的金额用于支付本市范围内住房的租金。</a:t>
            </a:r>
            <a:endParaRPr lang="en-US" altLang="zh-CN" sz="1600" dirty="0" smtClean="0">
              <a:latin typeface="+mn-ea"/>
            </a:endParaRPr>
          </a:p>
          <a:p>
            <a:endParaRPr lang="en-US" altLang="zh-CN" sz="1600" dirty="0" smtClean="0">
              <a:latin typeface="+mn-ea"/>
            </a:endParaRPr>
          </a:p>
          <a:p>
            <a:r>
              <a:rPr lang="zh-CN" altLang="en-US" sz="1600" b="1" dirty="0" smtClean="0">
                <a:latin typeface="+mn-ea"/>
              </a:rPr>
              <a:t>办理方式一：网上办结</a:t>
            </a:r>
            <a:endParaRPr lang="en-US" altLang="zh-CN" sz="1600" b="1" dirty="0" smtClean="0">
              <a:latin typeface="+mn-ea"/>
            </a:endParaRPr>
          </a:p>
          <a:p>
            <a:endParaRPr lang="zh-CN" altLang="en-US" sz="1600" dirty="0" smtClean="0">
              <a:latin typeface="+mn-ea"/>
            </a:endParaRPr>
          </a:p>
          <a:p>
            <a:r>
              <a:rPr lang="zh-CN" altLang="en-US" sz="1600" b="1" dirty="0" smtClean="0">
                <a:latin typeface="+mn-ea"/>
              </a:rPr>
              <a:t>步骤：</a:t>
            </a:r>
            <a:r>
              <a:rPr lang="en-US" altLang="zh-CN" sz="1600" dirty="0" smtClean="0">
                <a:latin typeface="+mn-ea"/>
              </a:rPr>
              <a:t>1.</a:t>
            </a:r>
            <a:r>
              <a:rPr lang="zh-CN" altLang="en-US" sz="1600" dirty="0" smtClean="0">
                <a:latin typeface="+mn-ea"/>
              </a:rPr>
              <a:t>职工本人首次办理前须到公积金业务银行网点签订</a:t>
            </a:r>
            <a:r>
              <a:rPr lang="en-US" altLang="zh-CN" sz="1600" dirty="0" smtClean="0">
                <a:latin typeface="+mn-ea"/>
              </a:rPr>
              <a:t>《</a:t>
            </a:r>
            <a:r>
              <a:rPr lang="zh-CN" altLang="en-US" sz="1600" dirty="0" smtClean="0">
                <a:latin typeface="+mn-ea"/>
              </a:rPr>
              <a:t>深圳市住房公积金提取网上业务办理协议</a:t>
            </a:r>
            <a:r>
              <a:rPr lang="en-US" altLang="zh-CN" sz="1600" dirty="0" smtClean="0">
                <a:latin typeface="+mn-ea"/>
              </a:rPr>
              <a:t>》</a:t>
            </a:r>
            <a:r>
              <a:rPr lang="zh-CN" altLang="en-US" sz="1600" dirty="0" smtClean="0">
                <a:latin typeface="+mn-ea"/>
              </a:rPr>
              <a:t>，详见签订</a:t>
            </a:r>
            <a:r>
              <a:rPr lang="en-US" altLang="zh-CN" sz="1600" dirty="0" smtClean="0">
                <a:latin typeface="+mn-ea"/>
              </a:rPr>
              <a:t>《</a:t>
            </a:r>
            <a:r>
              <a:rPr lang="zh-CN" altLang="en-US" sz="1600" dirty="0" smtClean="0">
                <a:latin typeface="+mn-ea"/>
              </a:rPr>
              <a:t>深圳市住房公积金提取网上业务办理协议</a:t>
            </a:r>
            <a:r>
              <a:rPr lang="en-US" altLang="zh-CN" sz="1600" dirty="0" smtClean="0">
                <a:latin typeface="+mn-ea"/>
              </a:rPr>
              <a:t>》</a:t>
            </a:r>
            <a:r>
              <a:rPr lang="zh-CN" altLang="en-US" sz="1600" dirty="0" smtClean="0">
                <a:latin typeface="+mn-ea"/>
              </a:rPr>
              <a:t>业务办理指南；</a:t>
            </a:r>
          </a:p>
          <a:p>
            <a:r>
              <a:rPr lang="en-US" altLang="zh-CN" sz="1600" dirty="0" smtClean="0">
                <a:latin typeface="+mn-ea"/>
              </a:rPr>
              <a:t>2.</a:t>
            </a:r>
            <a:r>
              <a:rPr lang="zh-CN" altLang="en-US" sz="1600" dirty="0" smtClean="0">
                <a:latin typeface="+mn-ea"/>
              </a:rPr>
              <a:t>职工凭个人公积金账户及密码登录网上办事大厅，选择个人提取业务中“支付本市范围内住房租金提取”，根据界面显示，核对无误后点击提交，业务当场受理；</a:t>
            </a:r>
            <a:endParaRPr lang="en-US" altLang="zh-CN" sz="1600" dirty="0" smtClean="0">
              <a:latin typeface="+mn-ea"/>
            </a:endParaRPr>
          </a:p>
          <a:p>
            <a:endParaRPr lang="en-US" altLang="zh-CN" sz="1600" dirty="0" smtClean="0">
              <a:latin typeface="+mn-ea"/>
            </a:endParaRPr>
          </a:p>
          <a:p>
            <a:r>
              <a:rPr lang="zh-CN" altLang="en-US" sz="1600" b="1" dirty="0" smtClean="0">
                <a:latin typeface="+mn-ea"/>
              </a:rPr>
              <a:t>注意事项：</a:t>
            </a:r>
            <a:r>
              <a:rPr lang="en-US" altLang="zh-CN" sz="1600" dirty="0" smtClean="0">
                <a:latin typeface="+mn-ea"/>
              </a:rPr>
              <a:t>1.</a:t>
            </a:r>
            <a:r>
              <a:rPr lang="zh-CN" altLang="en-US" sz="1600" dirty="0" smtClean="0">
                <a:latin typeface="+mn-ea"/>
              </a:rPr>
              <a:t>网上办理支付本市范围内住房租金提取业务，职工本人及其家庭成员应当在本市范围内无具有所有权的住房。</a:t>
            </a:r>
          </a:p>
          <a:p>
            <a:r>
              <a:rPr lang="en-US" altLang="zh-CN" sz="1600" dirty="0" smtClean="0">
                <a:latin typeface="+mn-ea"/>
              </a:rPr>
              <a:t>2.</a:t>
            </a:r>
            <a:r>
              <a:rPr lang="zh-CN" altLang="en-US" sz="1600" dirty="0" smtClean="0">
                <a:latin typeface="+mn-ea"/>
              </a:rPr>
              <a:t>职工应如实填报家庭成员信息，家庭成员包括职工配偶及其未成年子女。</a:t>
            </a:r>
          </a:p>
          <a:p>
            <a:r>
              <a:rPr lang="en-US" altLang="zh-CN" sz="1600" dirty="0" smtClean="0">
                <a:latin typeface="+mn-ea"/>
              </a:rPr>
              <a:t>3.</a:t>
            </a:r>
            <a:r>
              <a:rPr lang="zh-CN" altLang="en-US" sz="1600" dirty="0" smtClean="0">
                <a:latin typeface="+mn-ea"/>
              </a:rPr>
              <a:t>职工每年度可以申请提取两次，当年度未提取的，可以在以后年度累计提取，最早可提取的月份不早于职工缴存住房公积金的起始月，且不早于</a:t>
            </a:r>
            <a:r>
              <a:rPr lang="en-US" altLang="zh-CN" sz="1600" dirty="0" smtClean="0">
                <a:latin typeface="+mn-ea"/>
              </a:rPr>
              <a:t>2010</a:t>
            </a:r>
            <a:r>
              <a:rPr lang="zh-CN" altLang="en-US" sz="1600" dirty="0" smtClean="0">
                <a:latin typeface="+mn-ea"/>
              </a:rPr>
              <a:t>年</a:t>
            </a:r>
            <a:r>
              <a:rPr lang="en-US" altLang="zh-CN" sz="1600" dirty="0" smtClean="0">
                <a:latin typeface="+mn-ea"/>
              </a:rPr>
              <a:t>12</a:t>
            </a:r>
            <a:r>
              <a:rPr lang="zh-CN" altLang="en-US" sz="1600" dirty="0" smtClean="0">
                <a:latin typeface="+mn-ea"/>
              </a:rPr>
              <a:t>月；</a:t>
            </a:r>
          </a:p>
          <a:p>
            <a:r>
              <a:rPr lang="en-US" altLang="zh-CN" sz="1600" dirty="0" smtClean="0">
                <a:latin typeface="+mn-ea"/>
              </a:rPr>
              <a:t>4.</a:t>
            </a:r>
            <a:r>
              <a:rPr lang="zh-CN" altLang="en-US" sz="1600" dirty="0" smtClean="0">
                <a:latin typeface="+mn-ea"/>
              </a:rPr>
              <a:t>住房公积金可提取额度以深圳市住房公积金管理中心按照</a:t>
            </a:r>
            <a:r>
              <a:rPr lang="en-US" altLang="zh-CN" sz="1600" dirty="0" smtClean="0">
                <a:latin typeface="+mn-ea"/>
              </a:rPr>
              <a:t>《</a:t>
            </a:r>
            <a:r>
              <a:rPr lang="zh-CN" altLang="en-US" sz="1600" dirty="0" smtClean="0">
                <a:latin typeface="+mn-ea"/>
              </a:rPr>
              <a:t>深圳市住房公积金提取管理暂行规定</a:t>
            </a:r>
            <a:r>
              <a:rPr lang="en-US" altLang="zh-CN" sz="1600" dirty="0" smtClean="0">
                <a:latin typeface="+mn-ea"/>
              </a:rPr>
              <a:t>》</a:t>
            </a:r>
            <a:r>
              <a:rPr lang="zh-CN" altLang="en-US" sz="1600" dirty="0" smtClean="0">
                <a:latin typeface="+mn-ea"/>
              </a:rPr>
              <a:t>等规定审核的额度为准。</a:t>
            </a:r>
          </a:p>
        </p:txBody>
      </p:sp>
      <p:sp>
        <p:nvSpPr>
          <p:cNvPr id="6" name="TextBox 5"/>
          <p:cNvSpPr txBox="1"/>
          <p:nvPr/>
        </p:nvSpPr>
        <p:spPr>
          <a:xfrm>
            <a:off x="1403648" y="332656"/>
            <a:ext cx="1728192" cy="369332"/>
          </a:xfrm>
          <a:prstGeom prst="rect">
            <a:avLst/>
          </a:prstGeom>
          <a:noFill/>
        </p:spPr>
        <p:txBody>
          <a:bodyPr wrap="square" rtlCol="0">
            <a:spAutoFit/>
          </a:bodyPr>
          <a:lstStyle/>
          <a:p>
            <a:r>
              <a:rPr lang="zh-CN" altLang="en-US" b="1" dirty="0" smtClean="0">
                <a:solidFill>
                  <a:srgbClr val="FF0000"/>
                </a:solidFill>
              </a:rPr>
              <a:t>住房消费提取</a:t>
            </a:r>
            <a:endParaRPr lang="zh-CN" altLang="en-US" dirty="0"/>
          </a:p>
        </p:txBody>
      </p:sp>
      <p:pic>
        <p:nvPicPr>
          <p:cNvPr id="8" name="图片 7" descr="2012-05-03_140636.png"/>
          <p:cNvPicPr>
            <a:picLocks noChangeAspect="1"/>
          </p:cNvPicPr>
          <p:nvPr/>
        </p:nvPicPr>
        <p:blipFill>
          <a:blip r:embed="rId2" cstate="print"/>
          <a:stretch>
            <a:fillRect/>
          </a:stretch>
        </p:blipFill>
        <p:spPr>
          <a:xfrm>
            <a:off x="0" y="0"/>
            <a:ext cx="1128772" cy="83671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836712"/>
            <a:ext cx="7920880" cy="5293757"/>
          </a:xfrm>
          <a:prstGeom prst="rect">
            <a:avLst/>
          </a:prstGeom>
          <a:noFill/>
        </p:spPr>
        <p:txBody>
          <a:bodyPr wrap="square" rtlCol="0">
            <a:spAutoFit/>
          </a:bodyPr>
          <a:lstStyle/>
          <a:p>
            <a:r>
              <a:rPr lang="zh-CN" altLang="en-US" sz="1600" b="1" dirty="0" smtClean="0">
                <a:latin typeface="+mn-ea"/>
              </a:rPr>
              <a:t>办理方式二：网上预约，柜台办结</a:t>
            </a:r>
            <a:endParaRPr lang="en-US" altLang="zh-CN" sz="1600" b="1" dirty="0" smtClean="0">
              <a:latin typeface="+mn-ea"/>
            </a:endParaRPr>
          </a:p>
          <a:p>
            <a:endParaRPr lang="en-US" altLang="zh-CN" sz="1600" b="1" dirty="0" smtClean="0">
              <a:latin typeface="+mn-ea"/>
            </a:endParaRPr>
          </a:p>
          <a:p>
            <a:r>
              <a:rPr lang="zh-CN" altLang="en-US" sz="1600" b="1" dirty="0" smtClean="0">
                <a:latin typeface="+mn-ea"/>
              </a:rPr>
              <a:t>申请材料：</a:t>
            </a:r>
            <a:r>
              <a:rPr lang="en-US" altLang="zh-CN" sz="1600" dirty="0" smtClean="0">
                <a:latin typeface="+mn-ea"/>
              </a:rPr>
              <a:t>1.《</a:t>
            </a:r>
            <a:r>
              <a:rPr lang="zh-CN" altLang="en-US" sz="1600" dirty="0" smtClean="0">
                <a:latin typeface="+mn-ea"/>
              </a:rPr>
              <a:t>深圳市住房公积金住房消费提取申请表</a:t>
            </a:r>
            <a:r>
              <a:rPr lang="en-US" altLang="zh-CN" sz="1600" dirty="0" smtClean="0">
                <a:latin typeface="+mn-ea"/>
              </a:rPr>
              <a:t>》</a:t>
            </a:r>
            <a:r>
              <a:rPr lang="zh-CN" altLang="en-US" sz="1600" dirty="0" smtClean="0">
                <a:latin typeface="+mn-ea"/>
              </a:rPr>
              <a:t>一份；</a:t>
            </a:r>
          </a:p>
          <a:p>
            <a:r>
              <a:rPr lang="en-US" altLang="zh-CN" sz="1600" dirty="0" smtClean="0">
                <a:latin typeface="+mn-ea"/>
              </a:rPr>
              <a:t>2.</a:t>
            </a:r>
            <a:r>
              <a:rPr lang="zh-CN" altLang="en-US" sz="1600" dirty="0" smtClean="0">
                <a:latin typeface="+mn-ea"/>
              </a:rPr>
              <a:t>职工身份证原件；</a:t>
            </a:r>
          </a:p>
          <a:p>
            <a:r>
              <a:rPr lang="en-US" altLang="zh-CN" sz="1600" dirty="0" smtClean="0">
                <a:latin typeface="+mn-ea"/>
              </a:rPr>
              <a:t>3.</a:t>
            </a:r>
            <a:r>
              <a:rPr lang="zh-CN" altLang="en-US" sz="1600" dirty="0" smtClean="0">
                <a:latin typeface="+mn-ea"/>
              </a:rPr>
              <a:t>职工住房公积金联名卡原件；</a:t>
            </a:r>
          </a:p>
          <a:p>
            <a:r>
              <a:rPr lang="en-US" altLang="zh-CN" sz="1600" dirty="0" smtClean="0">
                <a:latin typeface="+mn-ea"/>
              </a:rPr>
              <a:t>4.</a:t>
            </a:r>
            <a:r>
              <a:rPr lang="zh-CN" altLang="en-US" sz="1600" dirty="0" smtClean="0">
                <a:latin typeface="+mn-ea"/>
              </a:rPr>
              <a:t>委托配偶办理的，须提供配偶的身份证、结婚证原件及复印件一份；委托其他人办理的，须提交受托人的身份证原件及复印件一份，并同时提交经公证机关公证的授权委托书原件。</a:t>
            </a:r>
            <a:endParaRPr lang="en-US" altLang="zh-CN" sz="1600" dirty="0" smtClean="0">
              <a:latin typeface="+mn-ea"/>
            </a:endParaRPr>
          </a:p>
          <a:p>
            <a:endParaRPr lang="zh-CN" altLang="en-US" sz="1600" dirty="0" smtClean="0">
              <a:latin typeface="+mn-ea"/>
            </a:endParaRPr>
          </a:p>
          <a:p>
            <a:r>
              <a:rPr lang="zh-CN" altLang="en-US" sz="1600" b="1" dirty="0" smtClean="0">
                <a:latin typeface="+mn-ea"/>
              </a:rPr>
              <a:t>注意事项：</a:t>
            </a:r>
            <a:r>
              <a:rPr lang="en-US" altLang="zh-CN" sz="1600" dirty="0" smtClean="0">
                <a:latin typeface="+mn-ea"/>
              </a:rPr>
              <a:t>1.</a:t>
            </a:r>
            <a:r>
              <a:rPr lang="zh-CN" altLang="en-US" sz="1600" dirty="0" smtClean="0">
                <a:latin typeface="+mn-ea"/>
              </a:rPr>
              <a:t>办理提取业务前须先登录深圳市住房公积金管理中心网上办事大厅修改住房公积金账户初始密码；</a:t>
            </a:r>
          </a:p>
          <a:p>
            <a:r>
              <a:rPr lang="en-US" altLang="zh-CN" sz="1600" dirty="0" smtClean="0">
                <a:latin typeface="+mn-ea"/>
              </a:rPr>
              <a:t>2.</a:t>
            </a:r>
            <a:r>
              <a:rPr lang="zh-CN" altLang="en-US" sz="1600" dirty="0" smtClean="0">
                <a:latin typeface="+mn-ea"/>
              </a:rPr>
              <a:t>职工每年度可以申请提取两次，当年度未提取的，可以在以后年度累计提取，最早可提取的月份不早于职工缴存住房公积金的起始月，且不早于</a:t>
            </a:r>
            <a:r>
              <a:rPr lang="en-US" altLang="zh-CN" sz="1600" dirty="0" smtClean="0">
                <a:latin typeface="+mn-ea"/>
              </a:rPr>
              <a:t>2010</a:t>
            </a:r>
            <a:r>
              <a:rPr lang="zh-CN" altLang="en-US" sz="1600" dirty="0" smtClean="0">
                <a:latin typeface="+mn-ea"/>
              </a:rPr>
              <a:t>年</a:t>
            </a:r>
            <a:r>
              <a:rPr lang="en-US" altLang="zh-CN" sz="1600" dirty="0" smtClean="0">
                <a:latin typeface="+mn-ea"/>
              </a:rPr>
              <a:t>12</a:t>
            </a:r>
            <a:r>
              <a:rPr lang="zh-CN" altLang="en-US" sz="1600" dirty="0" smtClean="0">
                <a:latin typeface="+mn-ea"/>
              </a:rPr>
              <a:t>月；</a:t>
            </a:r>
          </a:p>
          <a:p>
            <a:r>
              <a:rPr lang="en-US" altLang="zh-CN" sz="1600" dirty="0" smtClean="0">
                <a:latin typeface="+mn-ea"/>
              </a:rPr>
              <a:t>3.</a:t>
            </a:r>
            <a:r>
              <a:rPr lang="zh-CN" altLang="en-US" sz="1600" dirty="0" smtClean="0">
                <a:latin typeface="+mn-ea"/>
              </a:rPr>
              <a:t>职工与深圳市住房公积金管理中心签订</a:t>
            </a:r>
            <a:r>
              <a:rPr lang="en-US" altLang="zh-CN" sz="1600" dirty="0" smtClean="0">
                <a:latin typeface="+mn-ea"/>
              </a:rPr>
              <a:t>《</a:t>
            </a:r>
            <a:r>
              <a:rPr lang="zh-CN" altLang="en-US" sz="1600" dirty="0" smtClean="0">
                <a:latin typeface="+mn-ea"/>
              </a:rPr>
              <a:t>深圳市住房公积金提取网上业务办理协议</a:t>
            </a:r>
            <a:r>
              <a:rPr lang="en-US" altLang="zh-CN" sz="1600" dirty="0" smtClean="0">
                <a:latin typeface="+mn-ea"/>
              </a:rPr>
              <a:t>》</a:t>
            </a:r>
            <a:r>
              <a:rPr lang="zh-CN" altLang="en-US" sz="1600" dirty="0" smtClean="0">
                <a:latin typeface="+mn-ea"/>
              </a:rPr>
              <a:t>后可在网上办理；</a:t>
            </a:r>
          </a:p>
          <a:p>
            <a:r>
              <a:rPr lang="en-US" altLang="zh-CN" sz="1600" dirty="0" smtClean="0">
                <a:latin typeface="+mn-ea"/>
              </a:rPr>
              <a:t>4.</a:t>
            </a:r>
            <a:r>
              <a:rPr lang="zh-CN" altLang="en-US" sz="1600" dirty="0" smtClean="0">
                <a:latin typeface="+mn-ea"/>
              </a:rPr>
              <a:t>职工对房产数量有异议的，可到我市房产查档网点查询实际房产数量并打印其全部家庭成员（包括配偶和未成年子女）的房屋产权信息查询证明（查询截止日期距申请提取时间应当相隔在</a:t>
            </a:r>
            <a:r>
              <a:rPr lang="en-US" altLang="zh-CN" sz="1600" dirty="0" smtClean="0">
                <a:latin typeface="+mn-ea"/>
              </a:rPr>
              <a:t>30</a:t>
            </a:r>
            <a:r>
              <a:rPr lang="zh-CN" altLang="en-US" sz="1600" dirty="0" smtClean="0">
                <a:latin typeface="+mn-ea"/>
              </a:rPr>
              <a:t>天之内），再到公积金中心管理部办理；</a:t>
            </a:r>
          </a:p>
          <a:p>
            <a:r>
              <a:rPr lang="en-US" altLang="zh-CN" sz="1600" dirty="0" smtClean="0">
                <a:latin typeface="+mn-ea"/>
              </a:rPr>
              <a:t>5.</a:t>
            </a:r>
            <a:r>
              <a:rPr lang="zh-CN" altLang="en-US" sz="1600" dirty="0" smtClean="0">
                <a:latin typeface="+mn-ea"/>
              </a:rPr>
              <a:t>住房公积金可提取额度以深圳市住房公积金管理中心按照</a:t>
            </a:r>
            <a:r>
              <a:rPr lang="en-US" altLang="zh-CN" sz="1600" dirty="0" smtClean="0">
                <a:latin typeface="+mn-ea"/>
              </a:rPr>
              <a:t>《</a:t>
            </a:r>
            <a:r>
              <a:rPr lang="zh-CN" altLang="en-US" sz="1600" dirty="0" smtClean="0">
                <a:latin typeface="+mn-ea"/>
              </a:rPr>
              <a:t>深圳市住房公积金提取管理暂行规定</a:t>
            </a:r>
            <a:r>
              <a:rPr lang="en-US" altLang="zh-CN" sz="1600" dirty="0" smtClean="0">
                <a:latin typeface="+mn-ea"/>
              </a:rPr>
              <a:t>》</a:t>
            </a:r>
            <a:r>
              <a:rPr lang="zh-CN" altLang="en-US" sz="1600" dirty="0" smtClean="0">
                <a:latin typeface="+mn-ea"/>
              </a:rPr>
              <a:t>等规定审核的额度为准。</a:t>
            </a:r>
          </a:p>
          <a:p>
            <a:endParaRPr lang="zh-CN" altLang="en-US" dirty="0"/>
          </a:p>
        </p:txBody>
      </p:sp>
      <p:sp>
        <p:nvSpPr>
          <p:cNvPr id="5" name="TextBox 4"/>
          <p:cNvSpPr txBox="1"/>
          <p:nvPr/>
        </p:nvSpPr>
        <p:spPr>
          <a:xfrm>
            <a:off x="1403648" y="332656"/>
            <a:ext cx="1728192" cy="369332"/>
          </a:xfrm>
          <a:prstGeom prst="rect">
            <a:avLst/>
          </a:prstGeom>
          <a:noFill/>
        </p:spPr>
        <p:txBody>
          <a:bodyPr wrap="square" rtlCol="0">
            <a:spAutoFit/>
          </a:bodyPr>
          <a:lstStyle/>
          <a:p>
            <a:r>
              <a:rPr lang="zh-CN" altLang="en-US" b="1" dirty="0" smtClean="0">
                <a:solidFill>
                  <a:srgbClr val="FF0000"/>
                </a:solidFill>
              </a:rPr>
              <a:t>住房消费提取</a:t>
            </a:r>
            <a:endParaRPr lang="zh-CN" altLang="en-US" dirty="0"/>
          </a:p>
        </p:txBody>
      </p:sp>
      <p:pic>
        <p:nvPicPr>
          <p:cNvPr id="6" name="图片 5" descr="2012-05-03_140636.png"/>
          <p:cNvPicPr>
            <a:picLocks noChangeAspect="1"/>
          </p:cNvPicPr>
          <p:nvPr/>
        </p:nvPicPr>
        <p:blipFill>
          <a:blip r:embed="rId2" cstate="print"/>
          <a:stretch>
            <a:fillRect/>
          </a:stretch>
        </p:blipFill>
        <p:spPr>
          <a:xfrm>
            <a:off x="0" y="0"/>
            <a:ext cx="1128772" cy="83671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92696"/>
            <a:ext cx="8305800" cy="650336"/>
          </a:xfrm>
        </p:spPr>
        <p:txBody>
          <a:bodyPr>
            <a:normAutofit/>
          </a:bodyPr>
          <a:lstStyle/>
          <a:p>
            <a:r>
              <a:rPr lang="zh-CN" altLang="en-US" sz="2800" dirty="0" smtClean="0">
                <a:solidFill>
                  <a:srgbClr val="FF00FF"/>
                </a:solidFill>
                <a:latin typeface="华文行楷" pitchFamily="2" charset="-122"/>
                <a:ea typeface="华文行楷" pitchFamily="2" charset="-122"/>
                <a:cs typeface="+mn-cs"/>
              </a:rPr>
              <a:t>偿还本市范围内自住住房贷款本息的</a:t>
            </a:r>
            <a:endParaRPr lang="zh-CN" altLang="en-US" sz="2800" dirty="0">
              <a:solidFill>
                <a:srgbClr val="FF00FF"/>
              </a:solidFill>
              <a:latin typeface="华文行楷" pitchFamily="2" charset="-122"/>
              <a:ea typeface="华文行楷" pitchFamily="2" charset="-122"/>
              <a:cs typeface="+mn-cs"/>
            </a:endParaRPr>
          </a:p>
        </p:txBody>
      </p:sp>
      <p:sp>
        <p:nvSpPr>
          <p:cNvPr id="4" name="TextBox 3"/>
          <p:cNvSpPr txBox="1"/>
          <p:nvPr/>
        </p:nvSpPr>
        <p:spPr>
          <a:xfrm>
            <a:off x="251520" y="1340768"/>
            <a:ext cx="8712968" cy="5262979"/>
          </a:xfrm>
          <a:prstGeom prst="rect">
            <a:avLst/>
          </a:prstGeom>
          <a:noFill/>
        </p:spPr>
        <p:txBody>
          <a:bodyPr wrap="square" rtlCol="0">
            <a:spAutoFit/>
          </a:bodyPr>
          <a:lstStyle/>
          <a:p>
            <a:r>
              <a:rPr lang="zh-CN" altLang="en-US" sz="1200" b="1" dirty="0" smtClean="0"/>
              <a:t>前提条件：</a:t>
            </a:r>
            <a:r>
              <a:rPr lang="zh-CN" altLang="en-US" sz="1200" dirty="0" smtClean="0"/>
              <a:t>按照</a:t>
            </a:r>
            <a:r>
              <a:rPr lang="en-US" altLang="zh-CN" sz="1200" dirty="0" smtClean="0"/>
              <a:t>《</a:t>
            </a:r>
            <a:r>
              <a:rPr lang="zh-CN" altLang="en-US" sz="1200" dirty="0" smtClean="0"/>
              <a:t>深圳市住房公积金管理暂行办法</a:t>
            </a:r>
            <a:r>
              <a:rPr lang="en-US" altLang="zh-CN" sz="1200" dirty="0" smtClean="0"/>
              <a:t>》</a:t>
            </a:r>
            <a:r>
              <a:rPr lang="zh-CN" altLang="en-US" sz="1200" dirty="0" smtClean="0"/>
              <a:t>缴存过住房公积金的职工或其家庭成员（配偶及其未成年子女）偿还本市范围内具有所有权住房贷款的，可申请提取职工本人住房公积金账户内的金额。</a:t>
            </a:r>
            <a:endParaRPr lang="en-US" altLang="zh-CN" sz="1200" dirty="0" smtClean="0"/>
          </a:p>
          <a:p>
            <a:r>
              <a:rPr lang="zh-CN" altLang="en-US" sz="1200" b="1" dirty="0" smtClean="0"/>
              <a:t>申请材料：</a:t>
            </a:r>
            <a:r>
              <a:rPr lang="en-US" altLang="zh-CN" sz="1200" dirty="0" smtClean="0"/>
              <a:t>1.《</a:t>
            </a:r>
            <a:r>
              <a:rPr lang="zh-CN" altLang="en-US" sz="1200" dirty="0" smtClean="0"/>
              <a:t>深圳市住房公积金住房消费提取申请表</a:t>
            </a:r>
            <a:r>
              <a:rPr lang="en-US" altLang="zh-CN" sz="1200" dirty="0" smtClean="0"/>
              <a:t>》</a:t>
            </a:r>
            <a:r>
              <a:rPr lang="zh-CN" altLang="en-US" sz="1200" dirty="0" smtClean="0"/>
              <a:t>一份；</a:t>
            </a:r>
          </a:p>
          <a:p>
            <a:r>
              <a:rPr lang="en-US" altLang="zh-CN" sz="1200" dirty="0" smtClean="0"/>
              <a:t>2.</a:t>
            </a:r>
            <a:r>
              <a:rPr lang="zh-CN" altLang="en-US" sz="1200" dirty="0" smtClean="0"/>
              <a:t>职工身份证原件；</a:t>
            </a:r>
          </a:p>
          <a:p>
            <a:r>
              <a:rPr lang="en-US" altLang="zh-CN" sz="1200" dirty="0" smtClean="0"/>
              <a:t>3.</a:t>
            </a:r>
            <a:r>
              <a:rPr lang="zh-CN" altLang="en-US" sz="1200" dirty="0" smtClean="0"/>
              <a:t>职工住房公积金联名卡原件；</a:t>
            </a:r>
          </a:p>
          <a:p>
            <a:r>
              <a:rPr lang="en-US" altLang="zh-CN" sz="1200" dirty="0" smtClean="0"/>
              <a:t>4.</a:t>
            </a:r>
            <a:r>
              <a:rPr lang="zh-CN" altLang="en-US" sz="1200" dirty="0" smtClean="0"/>
              <a:t>住房贷款合同和抵押合同原件及复印件一份（如无法提供原件的，只需提供上述材料的复印件，但须加盖贷款银行印章）；</a:t>
            </a:r>
          </a:p>
          <a:p>
            <a:r>
              <a:rPr lang="en-US" altLang="zh-CN" sz="1200" dirty="0" smtClean="0"/>
              <a:t>5.</a:t>
            </a:r>
            <a:r>
              <a:rPr lang="zh-CN" altLang="en-US" sz="1200" dirty="0" smtClean="0"/>
              <a:t>职工提取住房公积金用于偿还配偶住房贷款的，须提供配偶身份证和结婚证原件及复印件一份；用于偿还未成年子女住房贷款的，须提交户口簿原件及复印件一份（不能提供户口簿的或者户口簿不能体现家庭关系的，可提供由公安机关出具的其他家庭成员关系证明，须前往管理部办理）；</a:t>
            </a:r>
          </a:p>
          <a:p>
            <a:r>
              <a:rPr lang="en-US" altLang="zh-CN" sz="1200" dirty="0" smtClean="0"/>
              <a:t>6.</a:t>
            </a:r>
            <a:r>
              <a:rPr lang="zh-CN" altLang="en-US" sz="1200" dirty="0" smtClean="0"/>
              <a:t>贷款银行出具的近两年还款明细，并加盖贷款银行印章（还款明细内容包括：还款人姓名、贷款金额、每月还款记录等）；</a:t>
            </a:r>
          </a:p>
          <a:p>
            <a:r>
              <a:rPr lang="en-US" altLang="zh-CN" sz="1200" dirty="0" smtClean="0"/>
              <a:t>7.</a:t>
            </a:r>
            <a:r>
              <a:rPr lang="zh-CN" altLang="en-US" sz="1200" dirty="0" smtClean="0"/>
              <a:t>委托配偶办理的，须提供配偶的身份证、结婚证原件及复印件一份；委托其他人办理的，须提交受托人的身份证原件及复印件一份，并同时提交经公证机关公证的授权委托书原件。</a:t>
            </a:r>
          </a:p>
          <a:p>
            <a:r>
              <a:rPr lang="zh-CN" altLang="en-US" sz="1200" b="1" dirty="0" smtClean="0"/>
              <a:t>注意事项：</a:t>
            </a:r>
            <a:r>
              <a:rPr lang="en-US" altLang="zh-CN" sz="1200" dirty="0" smtClean="0"/>
              <a:t>1.</a:t>
            </a:r>
            <a:r>
              <a:rPr lang="zh-CN" altLang="en-US" sz="1200" dirty="0" smtClean="0"/>
              <a:t>办理提取业务前须先登录深圳市住房公积金管理中心网上办事大厅修改住房公积金账户初始密码；</a:t>
            </a:r>
          </a:p>
          <a:p>
            <a:r>
              <a:rPr lang="en-US" altLang="zh-CN" sz="1200" dirty="0" smtClean="0"/>
              <a:t>2.</a:t>
            </a:r>
            <a:r>
              <a:rPr lang="zh-CN" altLang="en-US" sz="1200" dirty="0" smtClean="0"/>
              <a:t>职工办理提取之前，请核对贷款合同和抵押合同中的合同编号、贷款用途、签订日期等要素的完整性，如有缺漏请贷款银行予以补充或提供相关证明；</a:t>
            </a:r>
          </a:p>
          <a:p>
            <a:r>
              <a:rPr lang="en-US" altLang="zh-CN" sz="1200" dirty="0" smtClean="0"/>
              <a:t>3.</a:t>
            </a:r>
            <a:r>
              <a:rPr lang="zh-CN" altLang="en-US" sz="1200" dirty="0" smtClean="0"/>
              <a:t>个人住房贷款合同属于职工与非家庭成员共贷的，可能存在无法从个人征信报告中获取职工个人住房贷款信息的情况，则须由能获取个人住房贷款信息的共贷人到管理部柜台进行书面授权查询；</a:t>
            </a:r>
          </a:p>
          <a:p>
            <a:r>
              <a:rPr lang="en-US" altLang="zh-CN" sz="1200" dirty="0" smtClean="0"/>
              <a:t>4.</a:t>
            </a:r>
            <a:r>
              <a:rPr lang="zh-CN" altLang="en-US" sz="1200" dirty="0" smtClean="0"/>
              <a:t>职工每年度可以申请提取一次，上年度未提取的，可累计提取最长</a:t>
            </a:r>
            <a:r>
              <a:rPr lang="en-US" altLang="zh-CN" sz="1200" dirty="0" smtClean="0"/>
              <a:t>24</a:t>
            </a:r>
            <a:r>
              <a:rPr lang="zh-CN" altLang="en-US" sz="1200" dirty="0" smtClean="0"/>
              <a:t>个月的可提取额，提取申请应自每月还贷行为发生之日起两年内提出。最早可提取的月份不早于职工缴存住房公积金的起始月，且不早于</a:t>
            </a:r>
            <a:r>
              <a:rPr lang="en-US" altLang="zh-CN" sz="1200" dirty="0" smtClean="0"/>
              <a:t>2010</a:t>
            </a:r>
            <a:r>
              <a:rPr lang="zh-CN" altLang="en-US" sz="1200" dirty="0" smtClean="0"/>
              <a:t>年</a:t>
            </a:r>
            <a:r>
              <a:rPr lang="en-US" altLang="zh-CN" sz="1200" dirty="0" smtClean="0"/>
              <a:t>12</a:t>
            </a:r>
            <a:r>
              <a:rPr lang="zh-CN" altLang="en-US" sz="1200" dirty="0" smtClean="0"/>
              <a:t>月；（可以申请按月还贷也可申请按年）</a:t>
            </a:r>
          </a:p>
          <a:p>
            <a:r>
              <a:rPr lang="en-US" altLang="zh-CN" sz="1200" dirty="0" smtClean="0"/>
              <a:t>5.</a:t>
            </a:r>
            <a:r>
              <a:rPr lang="zh-CN" altLang="en-US" sz="1200" dirty="0" smtClean="0"/>
              <a:t>夫妻双方用同一笔个人住房贷款申请提取时，须双方同时办理；如夫妻双方不能同时办理，可委托一方代办；</a:t>
            </a:r>
          </a:p>
          <a:p>
            <a:r>
              <a:rPr lang="en-US" altLang="zh-CN" sz="1200" dirty="0" smtClean="0"/>
              <a:t>6.</a:t>
            </a:r>
            <a:r>
              <a:rPr lang="zh-CN" altLang="en-US" sz="1200" dirty="0" smtClean="0"/>
              <a:t>若职工同一时间段内有购房提取和还贷提取需求的，建议先申请还贷提取后再申请购房提取；</a:t>
            </a:r>
          </a:p>
          <a:p>
            <a:r>
              <a:rPr lang="en-US" altLang="zh-CN" sz="1200" dirty="0" smtClean="0"/>
              <a:t>7.</a:t>
            </a:r>
            <a:r>
              <a:rPr lang="zh-CN" altLang="en-US" sz="1200" dirty="0" smtClean="0"/>
              <a:t>若职工存在已结清的个人住房贷款且无法提供住房贷款合同和抵押合同的，可提供房产证原件及复印件一份；</a:t>
            </a:r>
          </a:p>
          <a:p>
            <a:r>
              <a:rPr lang="en-US" altLang="zh-CN" sz="1200" dirty="0" smtClean="0"/>
              <a:t>8.</a:t>
            </a:r>
            <a:r>
              <a:rPr lang="zh-CN" altLang="en-US" sz="1200" dirty="0" smtClean="0"/>
              <a:t>职工对房产数量有异议的，可到我市房产查档网点查询实际房产数量并打印其全部家庭成员（包括配偶和未成年子女）的房屋产权信息查询证明（查询截止日期距申请提取时间应当相隔在</a:t>
            </a:r>
            <a:r>
              <a:rPr lang="en-US" altLang="zh-CN" sz="1200" dirty="0" smtClean="0"/>
              <a:t>30</a:t>
            </a:r>
            <a:r>
              <a:rPr lang="zh-CN" altLang="en-US" sz="1200" dirty="0" smtClean="0"/>
              <a:t>天之内），再到住房公积金管理部办理；</a:t>
            </a:r>
          </a:p>
          <a:p>
            <a:r>
              <a:rPr lang="en-US" altLang="zh-CN" sz="1200" dirty="0" smtClean="0"/>
              <a:t>9.</a:t>
            </a:r>
            <a:r>
              <a:rPr lang="zh-CN" altLang="en-US" sz="1200" dirty="0" smtClean="0"/>
              <a:t>已婚职工选择此提取情形且还贷信息属于配偶的，职工本人及配偶均须在申请表上签字确认；</a:t>
            </a:r>
          </a:p>
          <a:p>
            <a:r>
              <a:rPr lang="en-US" altLang="zh-CN" sz="1200" dirty="0" smtClean="0"/>
              <a:t>10.</a:t>
            </a:r>
            <a:r>
              <a:rPr lang="zh-CN" altLang="en-US" sz="1200" dirty="0" smtClean="0"/>
              <a:t>贷款银行印章指银行业务专用章或银行公章；</a:t>
            </a:r>
          </a:p>
          <a:p>
            <a:r>
              <a:rPr lang="en-US" altLang="zh-CN" sz="1200" dirty="0" smtClean="0"/>
              <a:t>11.</a:t>
            </a:r>
            <a:r>
              <a:rPr lang="zh-CN" altLang="en-US" sz="1200" dirty="0" smtClean="0"/>
              <a:t>住房公积金可提取额度以深圳市住房公积金管理中心按照</a:t>
            </a:r>
            <a:r>
              <a:rPr lang="en-US" altLang="zh-CN" sz="1200" dirty="0" smtClean="0"/>
              <a:t>《</a:t>
            </a:r>
            <a:r>
              <a:rPr lang="zh-CN" altLang="en-US" sz="1200" dirty="0" smtClean="0"/>
              <a:t>深圳市住房公积金提取管理暂行规定</a:t>
            </a:r>
            <a:r>
              <a:rPr lang="en-US" altLang="zh-CN" sz="1200" dirty="0" smtClean="0"/>
              <a:t>》</a:t>
            </a:r>
            <a:r>
              <a:rPr lang="zh-CN" altLang="en-US" sz="1200" dirty="0" smtClean="0"/>
              <a:t>等规定审核的额度为准。</a:t>
            </a:r>
          </a:p>
        </p:txBody>
      </p:sp>
      <p:sp>
        <p:nvSpPr>
          <p:cNvPr id="5" name="TextBox 4"/>
          <p:cNvSpPr txBox="1"/>
          <p:nvPr/>
        </p:nvSpPr>
        <p:spPr>
          <a:xfrm>
            <a:off x="1403648" y="332656"/>
            <a:ext cx="1728192" cy="369332"/>
          </a:xfrm>
          <a:prstGeom prst="rect">
            <a:avLst/>
          </a:prstGeom>
          <a:noFill/>
        </p:spPr>
        <p:txBody>
          <a:bodyPr wrap="square" rtlCol="0">
            <a:spAutoFit/>
          </a:bodyPr>
          <a:lstStyle/>
          <a:p>
            <a:r>
              <a:rPr lang="zh-CN" altLang="en-US" b="1" dirty="0" smtClean="0">
                <a:solidFill>
                  <a:srgbClr val="FF0000"/>
                </a:solidFill>
              </a:rPr>
              <a:t>住房消费提取</a:t>
            </a:r>
            <a:endParaRPr lang="zh-CN" altLang="en-US" dirty="0"/>
          </a:p>
        </p:txBody>
      </p:sp>
      <p:pic>
        <p:nvPicPr>
          <p:cNvPr id="6" name="图片 5" descr="2012-05-03_140636.png"/>
          <p:cNvPicPr>
            <a:picLocks noChangeAspect="1"/>
          </p:cNvPicPr>
          <p:nvPr/>
        </p:nvPicPr>
        <p:blipFill>
          <a:blip r:embed="rId2" cstate="print"/>
          <a:stretch>
            <a:fillRect/>
          </a:stretch>
        </p:blipFill>
        <p:spPr>
          <a:xfrm>
            <a:off x="0" y="0"/>
            <a:ext cx="1128772" cy="83671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704088"/>
            <a:ext cx="8640960" cy="708688"/>
          </a:xfrm>
        </p:spPr>
        <p:txBody>
          <a:bodyPr>
            <a:normAutofit/>
          </a:bodyPr>
          <a:lstStyle/>
          <a:p>
            <a:r>
              <a:rPr lang="zh-CN" altLang="en-US" sz="2800" dirty="0" smtClean="0">
                <a:solidFill>
                  <a:srgbClr val="FF00FF"/>
                </a:solidFill>
                <a:latin typeface="华文行楷" pitchFamily="2" charset="-122"/>
                <a:ea typeface="华文行楷" pitchFamily="2" charset="-122"/>
                <a:cs typeface="+mn-cs"/>
              </a:rPr>
              <a:t>建造、翻建、大修本市范围内具有所有权的自住住房的</a:t>
            </a:r>
            <a:endParaRPr lang="zh-CN" altLang="en-US" sz="2800" dirty="0">
              <a:solidFill>
                <a:srgbClr val="FF00FF"/>
              </a:solidFill>
              <a:latin typeface="华文行楷" pitchFamily="2" charset="-122"/>
              <a:ea typeface="华文行楷" pitchFamily="2" charset="-122"/>
              <a:cs typeface="+mn-cs"/>
            </a:endParaRPr>
          </a:p>
        </p:txBody>
      </p:sp>
      <p:sp>
        <p:nvSpPr>
          <p:cNvPr id="4" name="TextBox 3"/>
          <p:cNvSpPr txBox="1"/>
          <p:nvPr/>
        </p:nvSpPr>
        <p:spPr>
          <a:xfrm>
            <a:off x="251520" y="1556792"/>
            <a:ext cx="8280920" cy="5078313"/>
          </a:xfrm>
          <a:prstGeom prst="rect">
            <a:avLst/>
          </a:prstGeom>
          <a:noFill/>
        </p:spPr>
        <p:txBody>
          <a:bodyPr wrap="square" rtlCol="0">
            <a:spAutoFit/>
          </a:bodyPr>
          <a:lstStyle/>
          <a:p>
            <a:r>
              <a:rPr lang="zh-CN" altLang="en-US" sz="1200" b="1" dirty="0" smtClean="0">
                <a:latin typeface="+mn-ea"/>
              </a:rPr>
              <a:t>前提条件：</a:t>
            </a:r>
            <a:r>
              <a:rPr lang="zh-CN" altLang="en-US" sz="1200" dirty="0" smtClean="0">
                <a:latin typeface="+mn-ea"/>
              </a:rPr>
              <a:t>职工或其家庭成员（配偶和未成年子女）在本市范围内，建造、翻建、大修住房，拆迁补偿增大住房面积的，可申请提取职工本人住房公积金账户内的金额，在票据的有限期内只能申请一次提取。</a:t>
            </a:r>
            <a:endParaRPr lang="en-US" altLang="zh-CN" sz="1200" dirty="0" smtClean="0">
              <a:latin typeface="+mn-ea"/>
            </a:endParaRPr>
          </a:p>
          <a:p>
            <a:endParaRPr lang="zh-CN" altLang="en-US" sz="1200" dirty="0" smtClean="0">
              <a:latin typeface="+mn-ea"/>
            </a:endParaRPr>
          </a:p>
          <a:p>
            <a:r>
              <a:rPr lang="zh-CN" altLang="en-US" sz="1200" b="1" dirty="0" smtClean="0">
                <a:latin typeface="+mn-ea"/>
              </a:rPr>
              <a:t>申请材料：</a:t>
            </a:r>
            <a:r>
              <a:rPr lang="en-US" altLang="zh-CN" sz="1200" dirty="0" smtClean="0">
                <a:latin typeface="+mn-ea"/>
              </a:rPr>
              <a:t>1.《</a:t>
            </a:r>
            <a:r>
              <a:rPr lang="zh-CN" altLang="en-US" sz="1200" dirty="0" smtClean="0">
                <a:latin typeface="+mn-ea"/>
              </a:rPr>
              <a:t>深圳市住房公积金住房消费提取申请表</a:t>
            </a:r>
            <a:r>
              <a:rPr lang="en-US" altLang="zh-CN" sz="1200" dirty="0" smtClean="0">
                <a:latin typeface="+mn-ea"/>
              </a:rPr>
              <a:t>》</a:t>
            </a:r>
            <a:r>
              <a:rPr lang="zh-CN" altLang="en-US" sz="1200" dirty="0" smtClean="0">
                <a:latin typeface="+mn-ea"/>
              </a:rPr>
              <a:t>一份；</a:t>
            </a:r>
          </a:p>
          <a:p>
            <a:r>
              <a:rPr lang="en-US" altLang="zh-CN" sz="1200" dirty="0" smtClean="0">
                <a:latin typeface="+mn-ea"/>
              </a:rPr>
              <a:t>2.</a:t>
            </a:r>
            <a:r>
              <a:rPr lang="zh-CN" altLang="en-US" sz="1200" dirty="0" smtClean="0">
                <a:latin typeface="+mn-ea"/>
              </a:rPr>
              <a:t>职工身份证原件；</a:t>
            </a:r>
          </a:p>
          <a:p>
            <a:r>
              <a:rPr lang="en-US" altLang="zh-CN" sz="1200" dirty="0" smtClean="0">
                <a:latin typeface="+mn-ea"/>
              </a:rPr>
              <a:t>3.</a:t>
            </a:r>
            <a:r>
              <a:rPr lang="zh-CN" altLang="en-US" sz="1200" dirty="0" smtClean="0">
                <a:latin typeface="+mn-ea"/>
              </a:rPr>
              <a:t>职工住房公积金联名卡原件；</a:t>
            </a:r>
          </a:p>
          <a:p>
            <a:r>
              <a:rPr lang="en-US" altLang="zh-CN" sz="1200" dirty="0" smtClean="0">
                <a:latin typeface="+mn-ea"/>
              </a:rPr>
              <a:t>4.</a:t>
            </a:r>
            <a:r>
              <a:rPr lang="zh-CN" altLang="en-US" sz="1200" dirty="0" smtClean="0">
                <a:latin typeface="+mn-ea"/>
              </a:rPr>
              <a:t>职工按照配偶份额提取的，须提供配偶身份证和结婚证原件及复印件一份；按照未成年子女份额提取的，须提交户口簿原件及复印件一份（不能提供户口簿的或者户口簿不能体现家庭关系的，须提供由公安机关出具的其他家庭成员关系证明）；按照配偶和未成年子女份额提取的，须同时提供以上材料；</a:t>
            </a:r>
          </a:p>
          <a:p>
            <a:r>
              <a:rPr lang="en-US" altLang="zh-CN" sz="1200" dirty="0" smtClean="0">
                <a:latin typeface="+mn-ea"/>
              </a:rPr>
              <a:t>5.</a:t>
            </a:r>
            <a:r>
              <a:rPr lang="zh-CN" altLang="en-US" sz="1200" dirty="0" smtClean="0">
                <a:latin typeface="+mn-ea"/>
              </a:rPr>
              <a:t>拆迁补偿增大住房面积的：经产权登记部门备案的房屋拆迁赔偿（补偿）合同原件及复印件一份、购买增大住房面积发票原件及复印件一份；</a:t>
            </a:r>
          </a:p>
          <a:p>
            <a:r>
              <a:rPr lang="en-US" altLang="zh-CN" sz="1200" dirty="0" smtClean="0">
                <a:latin typeface="+mn-ea"/>
              </a:rPr>
              <a:t>6.</a:t>
            </a:r>
            <a:r>
              <a:rPr lang="zh-CN" altLang="en-US" sz="1200" dirty="0" smtClean="0">
                <a:latin typeface="+mn-ea"/>
              </a:rPr>
              <a:t>建造的：市规划国土部门出具的用地批复、报建批复或者其他批准证明文件原件及复印件一份、土地权属证明原件及复印件一份、购买建筑材料及其他施工费用的发票原件及复印件一份；</a:t>
            </a:r>
          </a:p>
          <a:p>
            <a:r>
              <a:rPr lang="en-US" altLang="zh-CN" sz="1200" dirty="0" smtClean="0">
                <a:latin typeface="+mn-ea"/>
              </a:rPr>
              <a:t>7.</a:t>
            </a:r>
            <a:r>
              <a:rPr lang="zh-CN" altLang="en-US" sz="1200" dirty="0" smtClean="0">
                <a:latin typeface="+mn-ea"/>
              </a:rPr>
              <a:t>翻建的：市规划国土部门出具的翻建批复或者其他批准证明文件原件及复印件一份、房产证原件及复印件一份、购买建筑材料及其他施工费用的发票原件及复印件一份；</a:t>
            </a:r>
          </a:p>
          <a:p>
            <a:r>
              <a:rPr lang="en-US" altLang="zh-CN" sz="1200" dirty="0" smtClean="0">
                <a:latin typeface="+mn-ea"/>
              </a:rPr>
              <a:t>8.</a:t>
            </a:r>
            <a:r>
              <a:rPr lang="zh-CN" altLang="en-US" sz="1200" dirty="0" smtClean="0">
                <a:latin typeface="+mn-ea"/>
              </a:rPr>
              <a:t>大修的：市建设部门或者具备鉴定资格的鉴定机构出具的房屋安全鉴定证明原件及复印件一份、房产证原件及复印件一份、购买建筑材料及其他施工费用的发票原件及复印件一份；</a:t>
            </a:r>
          </a:p>
          <a:p>
            <a:r>
              <a:rPr lang="en-US" altLang="zh-CN" sz="1200" dirty="0" smtClean="0">
                <a:latin typeface="+mn-ea"/>
              </a:rPr>
              <a:t>9.</a:t>
            </a:r>
            <a:r>
              <a:rPr lang="zh-CN" altLang="en-US" sz="1200" dirty="0" smtClean="0">
                <a:latin typeface="+mn-ea"/>
              </a:rPr>
              <a:t>委托配偶办理的，须提供配偶的身份证、结婚证原件及复印件一份；委托其他人办理的，须提交受托人的身份证原件及复印件一份，并同时提交经公证机关公证的授权委托书原件。</a:t>
            </a:r>
            <a:endParaRPr lang="en-US" altLang="zh-CN" sz="1200" dirty="0" smtClean="0">
              <a:latin typeface="+mn-ea"/>
            </a:endParaRPr>
          </a:p>
          <a:p>
            <a:endParaRPr lang="zh-CN" altLang="en-US" sz="1200" dirty="0" smtClean="0">
              <a:latin typeface="+mn-ea"/>
            </a:endParaRPr>
          </a:p>
          <a:p>
            <a:r>
              <a:rPr lang="zh-CN" altLang="en-US" sz="1200" b="1" dirty="0" smtClean="0">
                <a:latin typeface="+mn-ea"/>
              </a:rPr>
              <a:t>注意事项：</a:t>
            </a:r>
            <a:r>
              <a:rPr lang="en-US" altLang="zh-CN" sz="1200" dirty="0" smtClean="0">
                <a:latin typeface="+mn-ea"/>
              </a:rPr>
              <a:t>1.</a:t>
            </a:r>
            <a:r>
              <a:rPr lang="zh-CN" altLang="en-US" sz="1200" dirty="0" smtClean="0"/>
              <a:t>办理提取业务前须先登录深圳市住房公积金管理中心网上办事大厅修改住房公积金账户初始密码</a:t>
            </a:r>
            <a:r>
              <a:rPr lang="zh-CN" altLang="en-US" sz="1200" dirty="0" smtClean="0">
                <a:latin typeface="+mn-ea"/>
              </a:rPr>
              <a:t>；</a:t>
            </a:r>
          </a:p>
          <a:p>
            <a:r>
              <a:rPr lang="en-US" altLang="zh-CN" sz="1200" dirty="0" smtClean="0">
                <a:latin typeface="+mn-ea"/>
              </a:rPr>
              <a:t>2.</a:t>
            </a:r>
            <a:r>
              <a:rPr lang="zh-CN" altLang="en-US" sz="1200" dirty="0" smtClean="0">
                <a:latin typeface="+mn-ea"/>
              </a:rPr>
              <a:t>购房发票等票据开具时间与职工申请提取时间应相隔两年以内；</a:t>
            </a:r>
          </a:p>
          <a:p>
            <a:r>
              <a:rPr lang="en-US" altLang="zh-CN" sz="1200" dirty="0" smtClean="0">
                <a:latin typeface="+mn-ea"/>
              </a:rPr>
              <a:t>3.</a:t>
            </a:r>
            <a:r>
              <a:rPr lang="zh-CN" altLang="en-US" sz="1200" dirty="0" smtClean="0">
                <a:latin typeface="+mn-ea"/>
              </a:rPr>
              <a:t>职工对房产数量有异议的，可到我市房产查档网点查询实际房产数量并打印其全部家庭成员（包括配偶和未成年子女）的房屋产权信息查询证明（查询截止日期距申请提取时间应当相隔在</a:t>
            </a:r>
            <a:r>
              <a:rPr lang="en-US" altLang="zh-CN" sz="1200" dirty="0" smtClean="0">
                <a:latin typeface="+mn-ea"/>
              </a:rPr>
              <a:t>30</a:t>
            </a:r>
            <a:r>
              <a:rPr lang="zh-CN" altLang="en-US" sz="1200" dirty="0" smtClean="0">
                <a:latin typeface="+mn-ea"/>
              </a:rPr>
              <a:t>天之内）；</a:t>
            </a:r>
          </a:p>
          <a:p>
            <a:r>
              <a:rPr lang="en-US" altLang="zh-CN" sz="1200" dirty="0" smtClean="0">
                <a:latin typeface="+mn-ea"/>
              </a:rPr>
              <a:t>4.</a:t>
            </a:r>
            <a:r>
              <a:rPr lang="zh-CN" altLang="en-US" sz="1200" dirty="0" smtClean="0">
                <a:latin typeface="+mn-ea"/>
              </a:rPr>
              <a:t>住房公积金可提取额度以深圳市住房公积金管理中心按照</a:t>
            </a:r>
            <a:r>
              <a:rPr lang="en-US" altLang="zh-CN" sz="1200" dirty="0" smtClean="0">
                <a:latin typeface="+mn-ea"/>
              </a:rPr>
              <a:t>《</a:t>
            </a:r>
            <a:r>
              <a:rPr lang="zh-CN" altLang="en-US" sz="1200" dirty="0" smtClean="0">
                <a:latin typeface="+mn-ea"/>
              </a:rPr>
              <a:t>深圳市住房公积金提取管理暂行规定</a:t>
            </a:r>
            <a:r>
              <a:rPr lang="en-US" altLang="zh-CN" sz="1200" dirty="0" smtClean="0">
                <a:latin typeface="+mn-ea"/>
              </a:rPr>
              <a:t>》</a:t>
            </a:r>
            <a:r>
              <a:rPr lang="zh-CN" altLang="en-US" sz="1200" dirty="0" smtClean="0">
                <a:latin typeface="+mn-ea"/>
              </a:rPr>
              <a:t>等规定审核的额度为准。</a:t>
            </a:r>
          </a:p>
        </p:txBody>
      </p:sp>
      <p:sp>
        <p:nvSpPr>
          <p:cNvPr id="5" name="TextBox 4"/>
          <p:cNvSpPr txBox="1"/>
          <p:nvPr/>
        </p:nvSpPr>
        <p:spPr>
          <a:xfrm>
            <a:off x="1403648" y="332656"/>
            <a:ext cx="1728192" cy="369332"/>
          </a:xfrm>
          <a:prstGeom prst="rect">
            <a:avLst/>
          </a:prstGeom>
          <a:noFill/>
        </p:spPr>
        <p:txBody>
          <a:bodyPr wrap="square" rtlCol="0">
            <a:spAutoFit/>
          </a:bodyPr>
          <a:lstStyle/>
          <a:p>
            <a:r>
              <a:rPr lang="zh-CN" altLang="en-US" b="1" dirty="0" smtClean="0">
                <a:solidFill>
                  <a:srgbClr val="FF0000"/>
                </a:solidFill>
              </a:rPr>
              <a:t>住房消费提取</a:t>
            </a:r>
            <a:endParaRPr lang="zh-CN" altLang="en-US" dirty="0"/>
          </a:p>
        </p:txBody>
      </p:sp>
      <p:pic>
        <p:nvPicPr>
          <p:cNvPr id="6" name="图片 5" descr="2012-05-03_140636.png"/>
          <p:cNvPicPr>
            <a:picLocks noChangeAspect="1"/>
          </p:cNvPicPr>
          <p:nvPr/>
        </p:nvPicPr>
        <p:blipFill>
          <a:blip r:embed="rId2" cstate="print"/>
          <a:stretch>
            <a:fillRect/>
          </a:stretch>
        </p:blipFill>
        <p:spPr>
          <a:xfrm>
            <a:off x="0" y="0"/>
            <a:ext cx="1128772" cy="83671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564672"/>
          </a:xfrm>
        </p:spPr>
        <p:txBody>
          <a:bodyPr>
            <a:normAutofit/>
          </a:bodyPr>
          <a:lstStyle/>
          <a:p>
            <a:r>
              <a:rPr lang="zh-CN" altLang="en-US" sz="2800" dirty="0" smtClean="0">
                <a:solidFill>
                  <a:srgbClr val="FF00FF"/>
                </a:solidFill>
                <a:latin typeface="华文行楷" pitchFamily="2" charset="-122"/>
                <a:ea typeface="华文行楷" pitchFamily="2" charset="-122"/>
                <a:cs typeface="+mn-cs"/>
              </a:rPr>
              <a:t>其他住房性消费提取</a:t>
            </a:r>
            <a:endParaRPr lang="zh-CN" altLang="en-US" sz="2800" dirty="0">
              <a:solidFill>
                <a:srgbClr val="FF00FF"/>
              </a:solidFill>
              <a:latin typeface="华文行楷" pitchFamily="2" charset="-122"/>
              <a:ea typeface="华文行楷" pitchFamily="2" charset="-122"/>
              <a:cs typeface="+mn-cs"/>
            </a:endParaRPr>
          </a:p>
        </p:txBody>
      </p:sp>
      <p:sp>
        <p:nvSpPr>
          <p:cNvPr id="4" name="TextBox 3"/>
          <p:cNvSpPr txBox="1"/>
          <p:nvPr/>
        </p:nvSpPr>
        <p:spPr>
          <a:xfrm>
            <a:off x="467544" y="1412776"/>
            <a:ext cx="7776864" cy="3323987"/>
          </a:xfrm>
          <a:prstGeom prst="rect">
            <a:avLst/>
          </a:prstGeom>
          <a:noFill/>
        </p:spPr>
        <p:txBody>
          <a:bodyPr wrap="square" rtlCol="0">
            <a:spAutoFit/>
          </a:bodyPr>
          <a:lstStyle/>
          <a:p>
            <a:r>
              <a:rPr lang="zh-CN" altLang="en-US" sz="1400" b="1" dirty="0" smtClean="0"/>
              <a:t>前提条件：</a:t>
            </a:r>
            <a:r>
              <a:rPr lang="zh-CN" altLang="en-US" sz="1400" dirty="0" smtClean="0"/>
              <a:t>按照</a:t>
            </a:r>
            <a:r>
              <a:rPr lang="en-US" altLang="zh-CN" sz="1400" dirty="0" smtClean="0"/>
              <a:t>《</a:t>
            </a:r>
            <a:r>
              <a:rPr lang="zh-CN" altLang="en-US" sz="1400" dirty="0" smtClean="0"/>
              <a:t>深圳市住房公积金管理暂行办法</a:t>
            </a:r>
            <a:r>
              <a:rPr lang="en-US" altLang="zh-CN" sz="1400" dirty="0" smtClean="0"/>
              <a:t>》</a:t>
            </a:r>
            <a:r>
              <a:rPr lang="zh-CN" altLang="en-US" sz="1400" dirty="0" smtClean="0"/>
              <a:t>累计缴存住房公积金达</a:t>
            </a:r>
            <a:r>
              <a:rPr lang="en-US" altLang="zh-CN" sz="1400" dirty="0" smtClean="0"/>
              <a:t>12</a:t>
            </a:r>
            <a:r>
              <a:rPr lang="zh-CN" altLang="en-US" sz="1400" dirty="0" smtClean="0"/>
              <a:t>个月的职工可申请提取住房公积金账户内的金额用于支付物业服务费、日常收取的物业专项维修资金、住房装修费、旧住宅区加装电梯费等其他住房消费。</a:t>
            </a:r>
            <a:endParaRPr lang="en-US" altLang="zh-CN" sz="1400" dirty="0" smtClean="0"/>
          </a:p>
          <a:p>
            <a:endParaRPr lang="zh-CN" altLang="en-US" sz="1400" dirty="0" smtClean="0"/>
          </a:p>
          <a:p>
            <a:r>
              <a:rPr lang="zh-CN" altLang="en-US" sz="1400" b="1" dirty="0" smtClean="0"/>
              <a:t>办理方式一：网上办结</a:t>
            </a:r>
            <a:endParaRPr lang="en-US" altLang="zh-CN" sz="1400" b="1" dirty="0" smtClean="0"/>
          </a:p>
          <a:p>
            <a:endParaRPr lang="zh-CN" altLang="en-US" sz="1400" b="1" dirty="0" smtClean="0"/>
          </a:p>
          <a:p>
            <a:r>
              <a:rPr lang="zh-CN" altLang="en-US" sz="1400" b="1" dirty="0" smtClean="0"/>
              <a:t>步骤：</a:t>
            </a:r>
            <a:r>
              <a:rPr lang="en-US" altLang="zh-CN" sz="1400" dirty="0" smtClean="0"/>
              <a:t>1.</a:t>
            </a:r>
            <a:r>
              <a:rPr lang="zh-CN" altLang="en-US" sz="1400" dirty="0" smtClean="0"/>
              <a:t>职工本人须到公积金业务银行网点签订</a:t>
            </a:r>
            <a:r>
              <a:rPr lang="en-US" altLang="zh-CN" sz="1400" dirty="0" smtClean="0"/>
              <a:t>《</a:t>
            </a:r>
            <a:r>
              <a:rPr lang="zh-CN" altLang="en-US" sz="1400" dirty="0" smtClean="0"/>
              <a:t>深圳市住房公积金提取网上业务办理协议</a:t>
            </a:r>
            <a:r>
              <a:rPr lang="en-US" altLang="zh-CN" sz="1400" dirty="0" smtClean="0"/>
              <a:t>》</a:t>
            </a:r>
            <a:r>
              <a:rPr lang="zh-CN" altLang="en-US" sz="1400" dirty="0" smtClean="0"/>
              <a:t>；</a:t>
            </a:r>
          </a:p>
          <a:p>
            <a:r>
              <a:rPr lang="en-US" altLang="zh-CN" sz="1400" dirty="0" smtClean="0"/>
              <a:t>2.</a:t>
            </a:r>
            <a:r>
              <a:rPr lang="zh-CN" altLang="en-US" sz="1400" dirty="0" smtClean="0"/>
              <a:t>职工凭个人公积金账户及密码登录网上办事大厅，选择个人提取业务，根据界面显示，核对无误后点击提交，业务当场受理；</a:t>
            </a:r>
          </a:p>
          <a:p>
            <a:r>
              <a:rPr lang="en-US" altLang="zh-CN" sz="1400" dirty="0" smtClean="0"/>
              <a:t>3.</a:t>
            </a:r>
            <a:r>
              <a:rPr lang="zh-CN" altLang="en-US" sz="1400" dirty="0" smtClean="0"/>
              <a:t>业务受理后一至两个工作日内办结业务。</a:t>
            </a:r>
            <a:endParaRPr lang="en-US" altLang="zh-CN" sz="1400" dirty="0" smtClean="0"/>
          </a:p>
          <a:p>
            <a:endParaRPr lang="zh-CN" altLang="en-US" sz="1400" dirty="0" smtClean="0"/>
          </a:p>
          <a:p>
            <a:r>
              <a:rPr lang="zh-CN" altLang="en-US" sz="1400" b="1" dirty="0" smtClean="0"/>
              <a:t>注意事项： </a:t>
            </a:r>
            <a:r>
              <a:rPr lang="en-US" altLang="zh-CN" sz="1400" dirty="0" smtClean="0"/>
              <a:t>1.</a:t>
            </a:r>
            <a:r>
              <a:rPr lang="zh-CN" altLang="en-US" sz="1400" dirty="0" smtClean="0"/>
              <a:t>职工每年度可以申请提取一次，当年度未提取的剩余额度，可以在以后年度累计提取；</a:t>
            </a:r>
          </a:p>
          <a:p>
            <a:r>
              <a:rPr lang="en-US" altLang="zh-CN" sz="1400" dirty="0" smtClean="0"/>
              <a:t>2.</a:t>
            </a:r>
            <a:r>
              <a:rPr lang="zh-CN" altLang="en-US" sz="1400" dirty="0" smtClean="0"/>
              <a:t>住房公积金可提取额度以深圳市住房公积金管理中心按照</a:t>
            </a:r>
            <a:r>
              <a:rPr lang="en-US" altLang="zh-CN" sz="1400" dirty="0" smtClean="0"/>
              <a:t>《</a:t>
            </a:r>
            <a:r>
              <a:rPr lang="zh-CN" altLang="en-US" sz="1400" dirty="0" smtClean="0"/>
              <a:t>深圳市住房公积金提取管理暂行规定</a:t>
            </a:r>
            <a:r>
              <a:rPr lang="en-US" altLang="zh-CN" sz="1400" dirty="0" smtClean="0"/>
              <a:t>》</a:t>
            </a:r>
            <a:r>
              <a:rPr lang="zh-CN" altLang="en-US" sz="1400" dirty="0" smtClean="0"/>
              <a:t>等规定审核的额度为准。</a:t>
            </a:r>
          </a:p>
        </p:txBody>
      </p:sp>
      <p:sp>
        <p:nvSpPr>
          <p:cNvPr id="5" name="TextBox 4"/>
          <p:cNvSpPr txBox="1"/>
          <p:nvPr/>
        </p:nvSpPr>
        <p:spPr>
          <a:xfrm>
            <a:off x="1403648" y="332656"/>
            <a:ext cx="1728192" cy="369332"/>
          </a:xfrm>
          <a:prstGeom prst="rect">
            <a:avLst/>
          </a:prstGeom>
          <a:noFill/>
        </p:spPr>
        <p:txBody>
          <a:bodyPr wrap="square" rtlCol="0">
            <a:spAutoFit/>
          </a:bodyPr>
          <a:lstStyle/>
          <a:p>
            <a:r>
              <a:rPr lang="zh-CN" altLang="en-US" b="1" dirty="0" smtClean="0">
                <a:solidFill>
                  <a:srgbClr val="FF0000"/>
                </a:solidFill>
              </a:rPr>
              <a:t>住房消费提取</a:t>
            </a:r>
            <a:endParaRPr lang="zh-CN" altLang="en-US" dirty="0"/>
          </a:p>
        </p:txBody>
      </p:sp>
      <p:pic>
        <p:nvPicPr>
          <p:cNvPr id="6" name="图片 5" descr="2012-05-03_140636.png"/>
          <p:cNvPicPr>
            <a:picLocks noChangeAspect="1"/>
          </p:cNvPicPr>
          <p:nvPr/>
        </p:nvPicPr>
        <p:blipFill>
          <a:blip r:embed="rId2" cstate="print"/>
          <a:stretch>
            <a:fillRect/>
          </a:stretch>
        </p:blipFill>
        <p:spPr>
          <a:xfrm>
            <a:off x="0" y="0"/>
            <a:ext cx="1128772" cy="836712"/>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1052736"/>
            <a:ext cx="7200800" cy="4555093"/>
          </a:xfrm>
          <a:prstGeom prst="rect">
            <a:avLst/>
          </a:prstGeom>
          <a:noFill/>
        </p:spPr>
        <p:txBody>
          <a:bodyPr wrap="square" rtlCol="0">
            <a:spAutoFit/>
          </a:bodyPr>
          <a:lstStyle/>
          <a:p>
            <a:r>
              <a:rPr lang="zh-CN" altLang="en-US" sz="1600" b="1" dirty="0" smtClean="0"/>
              <a:t>办理方式二：网上预约，柜台办结</a:t>
            </a:r>
            <a:endParaRPr lang="en-US" altLang="zh-CN" sz="1600" b="1" dirty="0" smtClean="0"/>
          </a:p>
          <a:p>
            <a:endParaRPr lang="zh-CN" altLang="en-US" sz="1600" b="1" dirty="0" smtClean="0"/>
          </a:p>
          <a:p>
            <a:r>
              <a:rPr lang="zh-CN" altLang="en-US" sz="1600" b="1" dirty="0" smtClean="0"/>
              <a:t>申请材料：</a:t>
            </a:r>
            <a:r>
              <a:rPr lang="en-US" altLang="zh-CN" sz="1600" dirty="0" smtClean="0"/>
              <a:t>1.《</a:t>
            </a:r>
            <a:r>
              <a:rPr lang="zh-CN" altLang="en-US" sz="1600" dirty="0" smtClean="0"/>
              <a:t>深圳市住房公积金住房消费提取申请表</a:t>
            </a:r>
            <a:r>
              <a:rPr lang="en-US" altLang="zh-CN" sz="1600" dirty="0" smtClean="0"/>
              <a:t>》</a:t>
            </a:r>
            <a:r>
              <a:rPr lang="zh-CN" altLang="en-US" sz="1600" dirty="0" smtClean="0"/>
              <a:t>一份；</a:t>
            </a:r>
          </a:p>
          <a:p>
            <a:r>
              <a:rPr lang="en-US" altLang="zh-CN" sz="1600" dirty="0" smtClean="0"/>
              <a:t>2.</a:t>
            </a:r>
            <a:r>
              <a:rPr lang="zh-CN" altLang="en-US" sz="1600" dirty="0" smtClean="0"/>
              <a:t>职工身份证原件；</a:t>
            </a:r>
          </a:p>
          <a:p>
            <a:r>
              <a:rPr lang="en-US" altLang="zh-CN" sz="1600" dirty="0" smtClean="0"/>
              <a:t>3.</a:t>
            </a:r>
            <a:r>
              <a:rPr lang="zh-CN" altLang="en-US" sz="1600" dirty="0" smtClean="0"/>
              <a:t>职工住房公积金联名卡原件；</a:t>
            </a:r>
          </a:p>
          <a:p>
            <a:r>
              <a:rPr lang="en-US" altLang="zh-CN" sz="1600" dirty="0" smtClean="0"/>
              <a:t>4.</a:t>
            </a:r>
            <a:r>
              <a:rPr lang="zh-CN" altLang="en-US" sz="1600" dirty="0" smtClean="0"/>
              <a:t>委托配偶办理的，须提供配偶的身份证、结婚证原件及复印件一份；委托其他人办理的，须提交受托人的身份证原件及复印件一份，并同时提交经公证机关公证的授权委托书原件。</a:t>
            </a:r>
            <a:endParaRPr lang="en-US" altLang="zh-CN" sz="1600" dirty="0" smtClean="0"/>
          </a:p>
          <a:p>
            <a:endParaRPr lang="zh-CN" altLang="en-US" sz="1600" dirty="0" smtClean="0"/>
          </a:p>
          <a:p>
            <a:r>
              <a:rPr lang="zh-CN" altLang="en-US" sz="1600" b="1" dirty="0" smtClean="0"/>
              <a:t>注意事项：</a:t>
            </a:r>
            <a:r>
              <a:rPr lang="en-US" altLang="zh-CN" sz="1600" dirty="0" smtClean="0"/>
              <a:t>1.</a:t>
            </a:r>
            <a:r>
              <a:rPr lang="zh-CN" altLang="en-US" sz="1600" dirty="0" smtClean="0"/>
              <a:t>办理提取业务前须先修改住房公积金账户初始密码，职工可登录深圳市住房公积金管理中心网上办事大厅直接修改；</a:t>
            </a:r>
          </a:p>
          <a:p>
            <a:r>
              <a:rPr lang="en-US" altLang="zh-CN" sz="1600" dirty="0" smtClean="0"/>
              <a:t>2.</a:t>
            </a:r>
            <a:r>
              <a:rPr lang="zh-CN" altLang="en-US" sz="1600" dirty="0" smtClean="0"/>
              <a:t>职工每年度可以申请提取一次，当年度未提取的剩余额度，可以在以后年度累计提取；</a:t>
            </a:r>
          </a:p>
          <a:p>
            <a:r>
              <a:rPr lang="en-US" altLang="zh-CN" sz="1600" dirty="0" smtClean="0"/>
              <a:t>3.</a:t>
            </a:r>
            <a:r>
              <a:rPr lang="zh-CN" altLang="en-US" sz="1600" dirty="0" smtClean="0"/>
              <a:t>职工与深圳市住房公积金管理中心签订</a:t>
            </a:r>
            <a:r>
              <a:rPr lang="en-US" altLang="zh-CN" sz="1600" dirty="0" smtClean="0"/>
              <a:t>《</a:t>
            </a:r>
            <a:r>
              <a:rPr lang="zh-CN" altLang="en-US" sz="1600" dirty="0" smtClean="0"/>
              <a:t>深圳市住房公积金提取网上业务办理协议</a:t>
            </a:r>
            <a:r>
              <a:rPr lang="en-US" altLang="zh-CN" sz="1600" dirty="0" smtClean="0"/>
              <a:t>》</a:t>
            </a:r>
            <a:r>
              <a:rPr lang="zh-CN" altLang="en-US" sz="1600" dirty="0" smtClean="0"/>
              <a:t>后可在网上办理；</a:t>
            </a:r>
          </a:p>
          <a:p>
            <a:r>
              <a:rPr lang="en-US" altLang="zh-CN" sz="1600" dirty="0" smtClean="0"/>
              <a:t>4.</a:t>
            </a:r>
            <a:r>
              <a:rPr lang="zh-CN" altLang="en-US" sz="1600" dirty="0" smtClean="0"/>
              <a:t>住房公积金可提取额度以深圳市住房公积金管理中心按照</a:t>
            </a:r>
            <a:r>
              <a:rPr lang="en-US" altLang="zh-CN" sz="1600" dirty="0" smtClean="0"/>
              <a:t>《</a:t>
            </a:r>
            <a:r>
              <a:rPr lang="zh-CN" altLang="en-US" sz="1600" dirty="0" smtClean="0"/>
              <a:t>深圳市住房公积金提取管理暂行规定</a:t>
            </a:r>
            <a:r>
              <a:rPr lang="en-US" altLang="zh-CN" sz="1600" dirty="0" smtClean="0"/>
              <a:t>》</a:t>
            </a:r>
            <a:r>
              <a:rPr lang="zh-CN" altLang="en-US" sz="1600" dirty="0" smtClean="0"/>
              <a:t>等规定审核的额度为准。</a:t>
            </a:r>
          </a:p>
          <a:p>
            <a:endParaRPr lang="zh-CN" altLang="en-US" dirty="0"/>
          </a:p>
        </p:txBody>
      </p:sp>
      <p:sp>
        <p:nvSpPr>
          <p:cNvPr id="5" name="TextBox 4"/>
          <p:cNvSpPr txBox="1"/>
          <p:nvPr/>
        </p:nvSpPr>
        <p:spPr>
          <a:xfrm>
            <a:off x="1403648" y="332656"/>
            <a:ext cx="1728192" cy="369332"/>
          </a:xfrm>
          <a:prstGeom prst="rect">
            <a:avLst/>
          </a:prstGeom>
          <a:noFill/>
        </p:spPr>
        <p:txBody>
          <a:bodyPr wrap="square" rtlCol="0">
            <a:spAutoFit/>
          </a:bodyPr>
          <a:lstStyle/>
          <a:p>
            <a:r>
              <a:rPr lang="zh-CN" altLang="en-US" b="1" dirty="0" smtClean="0">
                <a:solidFill>
                  <a:srgbClr val="FF0000"/>
                </a:solidFill>
              </a:rPr>
              <a:t>住房消费提取</a:t>
            </a:r>
            <a:endParaRPr lang="zh-CN" altLang="en-US" dirty="0"/>
          </a:p>
        </p:txBody>
      </p:sp>
      <p:pic>
        <p:nvPicPr>
          <p:cNvPr id="6" name="图片 5" descr="2012-05-03_140636.png"/>
          <p:cNvPicPr>
            <a:picLocks noChangeAspect="1"/>
          </p:cNvPicPr>
          <p:nvPr/>
        </p:nvPicPr>
        <p:blipFill>
          <a:blip r:embed="rId2" cstate="print"/>
          <a:stretch>
            <a:fillRect/>
          </a:stretch>
        </p:blipFill>
        <p:spPr>
          <a:xfrm>
            <a:off x="0" y="0"/>
            <a:ext cx="1128772" cy="836712"/>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08720"/>
            <a:ext cx="2170584" cy="576064"/>
          </a:xfrm>
        </p:spPr>
        <p:txBody>
          <a:bodyPr>
            <a:normAutofit fontScale="90000"/>
          </a:bodyPr>
          <a:lstStyle/>
          <a:p>
            <a:r>
              <a:rPr lang="zh-CN" altLang="en-US" sz="5400" dirty="0" smtClean="0">
                <a:solidFill>
                  <a:srgbClr val="00B050"/>
                </a:solidFill>
              </a:rPr>
              <a:t>退休的</a:t>
            </a:r>
            <a:endParaRPr lang="zh-CN" altLang="en-US" dirty="0">
              <a:solidFill>
                <a:srgbClr val="00B050"/>
              </a:solidFill>
            </a:endParaRPr>
          </a:p>
        </p:txBody>
      </p:sp>
      <p:sp>
        <p:nvSpPr>
          <p:cNvPr id="4" name="矩形 3"/>
          <p:cNvSpPr/>
          <p:nvPr/>
        </p:nvSpPr>
        <p:spPr>
          <a:xfrm>
            <a:off x="1259632" y="260648"/>
            <a:ext cx="1811714" cy="369332"/>
          </a:xfrm>
          <a:prstGeom prst="rect">
            <a:avLst/>
          </a:prstGeom>
        </p:spPr>
        <p:txBody>
          <a:bodyPr wrap="none">
            <a:spAutoFit/>
          </a:bodyPr>
          <a:lstStyle/>
          <a:p>
            <a:r>
              <a:rPr lang="zh-CN" altLang="en-US" b="1" dirty="0" smtClean="0">
                <a:solidFill>
                  <a:srgbClr val="FF0000"/>
                </a:solidFill>
              </a:rPr>
              <a:t>非住房消费提取</a:t>
            </a:r>
            <a:endParaRPr lang="zh-CN" altLang="en-US" dirty="0"/>
          </a:p>
        </p:txBody>
      </p:sp>
      <p:pic>
        <p:nvPicPr>
          <p:cNvPr id="5" name="图片 4" descr="2012-05-03_141153.png"/>
          <p:cNvPicPr>
            <a:picLocks noChangeAspect="1"/>
          </p:cNvPicPr>
          <p:nvPr/>
        </p:nvPicPr>
        <p:blipFill>
          <a:blip r:embed="rId2" cstate="print"/>
          <a:stretch>
            <a:fillRect/>
          </a:stretch>
        </p:blipFill>
        <p:spPr>
          <a:xfrm>
            <a:off x="0" y="0"/>
            <a:ext cx="1115616" cy="899411"/>
          </a:xfrm>
          <a:prstGeom prst="rect">
            <a:avLst/>
          </a:prstGeom>
        </p:spPr>
      </p:pic>
      <p:sp>
        <p:nvSpPr>
          <p:cNvPr id="6" name="TextBox 5"/>
          <p:cNvSpPr txBox="1"/>
          <p:nvPr/>
        </p:nvSpPr>
        <p:spPr>
          <a:xfrm>
            <a:off x="323528" y="1700808"/>
            <a:ext cx="7992888" cy="3816429"/>
          </a:xfrm>
          <a:prstGeom prst="rect">
            <a:avLst/>
          </a:prstGeom>
          <a:noFill/>
        </p:spPr>
        <p:txBody>
          <a:bodyPr wrap="square" rtlCol="0">
            <a:spAutoFit/>
          </a:bodyPr>
          <a:lstStyle/>
          <a:p>
            <a:r>
              <a:rPr lang="zh-CN" altLang="en-US" sz="1600" b="1" dirty="0" smtClean="0"/>
              <a:t>前提条件：</a:t>
            </a:r>
            <a:r>
              <a:rPr lang="zh-CN" altLang="en-US" sz="1600" dirty="0" smtClean="0"/>
              <a:t>职工已领退休证的，可申请销户提取职工本人住房公积金账户的本息余额（男性年龄满</a:t>
            </a:r>
            <a:r>
              <a:rPr lang="en-US" altLang="zh-CN" sz="1600" dirty="0" smtClean="0"/>
              <a:t>60</a:t>
            </a:r>
            <a:r>
              <a:rPr lang="zh-CN" altLang="en-US" sz="1600" dirty="0" smtClean="0"/>
              <a:t>周岁，女性年龄满</a:t>
            </a:r>
            <a:r>
              <a:rPr lang="en-US" altLang="zh-CN" sz="1600" dirty="0" smtClean="0"/>
              <a:t>55</a:t>
            </a:r>
            <a:r>
              <a:rPr lang="zh-CN" altLang="en-US" sz="1600" dirty="0" smtClean="0"/>
              <a:t>周岁的，无退休证也可申请销户提取）。</a:t>
            </a:r>
            <a:endParaRPr lang="en-US" altLang="zh-CN" sz="1600" dirty="0" smtClean="0"/>
          </a:p>
          <a:p>
            <a:endParaRPr lang="zh-CN" altLang="en-US" sz="1600" dirty="0" smtClean="0"/>
          </a:p>
          <a:p>
            <a:r>
              <a:rPr lang="zh-CN" altLang="en-US" sz="1600" b="1" dirty="0" smtClean="0"/>
              <a:t>申请材料：</a:t>
            </a:r>
            <a:r>
              <a:rPr lang="en-US" altLang="zh-CN" sz="1600" dirty="0" smtClean="0"/>
              <a:t>1.《</a:t>
            </a:r>
            <a:r>
              <a:rPr lang="zh-CN" altLang="en-US" sz="1600" dirty="0" smtClean="0"/>
              <a:t>深圳市住房公积金其他情形提取申请表</a:t>
            </a:r>
            <a:r>
              <a:rPr lang="en-US" altLang="zh-CN" sz="1600" dirty="0" smtClean="0"/>
              <a:t>》</a:t>
            </a:r>
            <a:r>
              <a:rPr lang="zh-CN" altLang="en-US" sz="1600" dirty="0" smtClean="0"/>
              <a:t>一份；</a:t>
            </a:r>
          </a:p>
          <a:p>
            <a:r>
              <a:rPr lang="en-US" altLang="zh-CN" sz="1600" dirty="0" smtClean="0"/>
              <a:t>2.</a:t>
            </a:r>
            <a:r>
              <a:rPr lang="zh-CN" altLang="en-US" sz="1600" dirty="0" smtClean="0"/>
              <a:t>职工身份证原件；</a:t>
            </a:r>
          </a:p>
          <a:p>
            <a:r>
              <a:rPr lang="en-US" altLang="zh-CN" sz="1600" dirty="0" smtClean="0"/>
              <a:t>3.</a:t>
            </a:r>
            <a:r>
              <a:rPr lang="zh-CN" altLang="en-US" sz="1600" dirty="0" smtClean="0"/>
              <a:t>职工住房公积金联名卡原件；</a:t>
            </a:r>
          </a:p>
          <a:p>
            <a:r>
              <a:rPr lang="en-US" altLang="zh-CN" sz="1600" dirty="0" smtClean="0"/>
              <a:t>4.</a:t>
            </a:r>
            <a:r>
              <a:rPr lang="zh-CN" altLang="en-US" sz="1600" dirty="0" smtClean="0"/>
              <a:t>退休证原件及复印件一份（男性年龄满</a:t>
            </a:r>
            <a:r>
              <a:rPr lang="en-US" altLang="zh-CN" sz="1600" dirty="0" smtClean="0"/>
              <a:t>60</a:t>
            </a:r>
            <a:r>
              <a:rPr lang="zh-CN" altLang="en-US" sz="1600" dirty="0" smtClean="0"/>
              <a:t>周岁，女性年龄满</a:t>
            </a:r>
            <a:r>
              <a:rPr lang="en-US" altLang="zh-CN" sz="1600" dirty="0" smtClean="0"/>
              <a:t>55</a:t>
            </a:r>
            <a:r>
              <a:rPr lang="zh-CN" altLang="en-US" sz="1600" dirty="0" smtClean="0"/>
              <a:t>周岁的可不提供）；</a:t>
            </a:r>
          </a:p>
          <a:p>
            <a:r>
              <a:rPr lang="en-US" altLang="zh-CN" sz="1600" dirty="0" smtClean="0"/>
              <a:t>5.</a:t>
            </a:r>
            <a:r>
              <a:rPr lang="zh-CN" altLang="en-US" sz="1600" dirty="0" smtClean="0"/>
              <a:t>委托配偶办理的，须提交配偶的身份证、结婚证原件及复印件一份；委托其他人办理的，须提交受托人的身份证原件及复印件一份，并同时提交经公证机关公证的授权委托书原件。</a:t>
            </a:r>
            <a:endParaRPr lang="en-US" altLang="zh-CN" sz="1600" dirty="0" smtClean="0"/>
          </a:p>
          <a:p>
            <a:endParaRPr lang="zh-CN" altLang="en-US" sz="1600" dirty="0" smtClean="0"/>
          </a:p>
          <a:p>
            <a:r>
              <a:rPr lang="zh-CN" altLang="en-US" sz="1600" b="1" dirty="0" smtClean="0"/>
              <a:t>注意事项：</a:t>
            </a:r>
            <a:r>
              <a:rPr lang="en-US" altLang="zh-CN" sz="1600" dirty="0" smtClean="0"/>
              <a:t>1.</a:t>
            </a:r>
            <a:r>
              <a:rPr lang="zh-CN" altLang="en-US" sz="1600" dirty="0" smtClean="0"/>
              <a:t>办理提取业务前须先修改住房公积金账户初始密码，职工可登录深圳市住房公积金管理中心网上办事大厅直接修改；</a:t>
            </a:r>
          </a:p>
          <a:p>
            <a:r>
              <a:rPr lang="en-US" altLang="zh-CN" sz="1600" dirty="0" smtClean="0"/>
              <a:t>2.</a:t>
            </a:r>
            <a:r>
              <a:rPr lang="zh-CN" altLang="en-US" sz="1600" dirty="0" smtClean="0"/>
              <a:t>办理销户提取业务前，个人账户须为封存状态，封存手续由单位办理。</a:t>
            </a:r>
          </a:p>
          <a:p>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08720"/>
            <a:ext cx="8305800" cy="938368"/>
          </a:xfrm>
        </p:spPr>
        <p:txBody>
          <a:bodyPr>
            <a:noAutofit/>
          </a:bodyPr>
          <a:lstStyle/>
          <a:p>
            <a:r>
              <a:rPr lang="zh-CN" altLang="en-US" sz="2800" dirty="0" smtClean="0">
                <a:solidFill>
                  <a:srgbClr val="00B050"/>
                </a:solidFill>
              </a:rPr>
              <a:t>完全丧失劳动能力，并与单位终止劳动关系销户提取业务办理指南</a:t>
            </a:r>
            <a:endParaRPr lang="zh-CN" altLang="en-US" sz="2800" dirty="0">
              <a:solidFill>
                <a:srgbClr val="00B050"/>
              </a:solidFill>
            </a:endParaRPr>
          </a:p>
        </p:txBody>
      </p:sp>
      <p:sp>
        <p:nvSpPr>
          <p:cNvPr id="4" name="矩形 3"/>
          <p:cNvSpPr/>
          <p:nvPr/>
        </p:nvSpPr>
        <p:spPr>
          <a:xfrm>
            <a:off x="1259632" y="260648"/>
            <a:ext cx="1811714" cy="369332"/>
          </a:xfrm>
          <a:prstGeom prst="rect">
            <a:avLst/>
          </a:prstGeom>
        </p:spPr>
        <p:txBody>
          <a:bodyPr wrap="none">
            <a:spAutoFit/>
          </a:bodyPr>
          <a:lstStyle/>
          <a:p>
            <a:r>
              <a:rPr lang="zh-CN" altLang="en-US" b="1" dirty="0" smtClean="0">
                <a:solidFill>
                  <a:srgbClr val="FF0000"/>
                </a:solidFill>
              </a:rPr>
              <a:t>非住房消费提取</a:t>
            </a:r>
            <a:endParaRPr lang="zh-CN" altLang="en-US" dirty="0"/>
          </a:p>
        </p:txBody>
      </p:sp>
      <p:pic>
        <p:nvPicPr>
          <p:cNvPr id="5" name="图片 4" descr="2012-05-03_141153.png"/>
          <p:cNvPicPr>
            <a:picLocks noChangeAspect="1"/>
          </p:cNvPicPr>
          <p:nvPr/>
        </p:nvPicPr>
        <p:blipFill>
          <a:blip r:embed="rId2" cstate="print"/>
          <a:stretch>
            <a:fillRect/>
          </a:stretch>
        </p:blipFill>
        <p:spPr>
          <a:xfrm>
            <a:off x="0" y="0"/>
            <a:ext cx="1115616" cy="899411"/>
          </a:xfrm>
          <a:prstGeom prst="rect">
            <a:avLst/>
          </a:prstGeom>
        </p:spPr>
      </p:pic>
      <p:sp>
        <p:nvSpPr>
          <p:cNvPr id="6" name="TextBox 5"/>
          <p:cNvSpPr txBox="1"/>
          <p:nvPr/>
        </p:nvSpPr>
        <p:spPr>
          <a:xfrm>
            <a:off x="395536" y="1916832"/>
            <a:ext cx="7416824" cy="4524315"/>
          </a:xfrm>
          <a:prstGeom prst="rect">
            <a:avLst/>
          </a:prstGeom>
          <a:noFill/>
        </p:spPr>
        <p:txBody>
          <a:bodyPr wrap="square" rtlCol="0">
            <a:spAutoFit/>
          </a:bodyPr>
          <a:lstStyle/>
          <a:p>
            <a:r>
              <a:rPr lang="zh-CN" altLang="en-US" sz="1600" b="1" dirty="0" smtClean="0"/>
              <a:t>前提条件：</a:t>
            </a:r>
            <a:r>
              <a:rPr lang="zh-CN" altLang="en-US" sz="1600" dirty="0" smtClean="0"/>
              <a:t>职工完全丧失劳动能力并与单位终止劳动关系的，可申请销户提取职工本人住房公积金账户内的本息余额。</a:t>
            </a:r>
            <a:endParaRPr lang="en-US" altLang="zh-CN" sz="1600" dirty="0" smtClean="0"/>
          </a:p>
          <a:p>
            <a:endParaRPr lang="zh-CN" altLang="en-US" sz="1600" dirty="0" smtClean="0"/>
          </a:p>
          <a:p>
            <a:r>
              <a:rPr lang="zh-CN" altLang="en-US" sz="1600" b="1" dirty="0" smtClean="0"/>
              <a:t>申请材料：</a:t>
            </a:r>
            <a:r>
              <a:rPr lang="en-US" altLang="zh-CN" sz="1600" dirty="0" smtClean="0"/>
              <a:t>1.《</a:t>
            </a:r>
            <a:r>
              <a:rPr lang="zh-CN" altLang="en-US" sz="1600" dirty="0" smtClean="0"/>
              <a:t>深圳市住房公积金其他情形提取申请表</a:t>
            </a:r>
            <a:r>
              <a:rPr lang="en-US" altLang="zh-CN" sz="1600" dirty="0" smtClean="0"/>
              <a:t>》</a:t>
            </a:r>
            <a:r>
              <a:rPr lang="zh-CN" altLang="en-US" sz="1600" dirty="0" smtClean="0"/>
              <a:t>一份；</a:t>
            </a:r>
          </a:p>
          <a:p>
            <a:r>
              <a:rPr lang="en-US" altLang="zh-CN" sz="1600" dirty="0" smtClean="0"/>
              <a:t>2.</a:t>
            </a:r>
            <a:r>
              <a:rPr lang="zh-CN" altLang="en-US" sz="1600" dirty="0" smtClean="0"/>
              <a:t>职工身份证原件；</a:t>
            </a:r>
          </a:p>
          <a:p>
            <a:r>
              <a:rPr lang="en-US" altLang="zh-CN" sz="1600" dirty="0" smtClean="0"/>
              <a:t>3.</a:t>
            </a:r>
            <a:r>
              <a:rPr lang="zh-CN" altLang="en-US" sz="1600" dirty="0" smtClean="0"/>
              <a:t>职工住房公积金联名卡原件；</a:t>
            </a:r>
          </a:p>
          <a:p>
            <a:r>
              <a:rPr lang="en-US" altLang="zh-CN" sz="1600" dirty="0" smtClean="0"/>
              <a:t>4.</a:t>
            </a:r>
            <a:r>
              <a:rPr lang="zh-CN" altLang="en-US" sz="1600" dirty="0" smtClean="0"/>
              <a:t>深圳市劳动能力鉴定委员会或广东省劳动能力鉴定委员会出具的职工完全丧失劳动能力鉴定证明原件和复印件一份或</a:t>
            </a:r>
            <a:r>
              <a:rPr lang="en-US" altLang="zh-CN" sz="1600" dirty="0" smtClean="0"/>
              <a:t>《</a:t>
            </a:r>
            <a:r>
              <a:rPr lang="zh-CN" altLang="en-US" sz="1600" dirty="0" smtClean="0"/>
              <a:t>中华人民共和国残疾人证</a:t>
            </a:r>
            <a:r>
              <a:rPr lang="en-US" altLang="zh-CN" sz="1600" dirty="0" smtClean="0"/>
              <a:t>》</a:t>
            </a:r>
            <a:r>
              <a:rPr lang="zh-CN" altLang="en-US" sz="1600" dirty="0" smtClean="0"/>
              <a:t>（一级至四级）原件和复印件一份；</a:t>
            </a:r>
          </a:p>
          <a:p>
            <a:r>
              <a:rPr lang="en-US" altLang="zh-CN" sz="1600" dirty="0" smtClean="0"/>
              <a:t>5.</a:t>
            </a:r>
            <a:r>
              <a:rPr lang="zh-CN" altLang="en-US" sz="1600" dirty="0" smtClean="0"/>
              <a:t>职工本人为无（限制）民事行为能力人的，由其监护人申请提取，须提供监护证明原件和复印件一份及监护人身份证原件和复印件一份；</a:t>
            </a:r>
          </a:p>
          <a:p>
            <a:r>
              <a:rPr lang="en-US" altLang="zh-CN" sz="1600" dirty="0" smtClean="0"/>
              <a:t>6.</a:t>
            </a:r>
            <a:r>
              <a:rPr lang="zh-CN" altLang="en-US" sz="1600" dirty="0" smtClean="0"/>
              <a:t>委托配偶办理的，须提交配偶的身份证、结婚证原件及复印件一份；委托其他人办理的，须提交受托人的身份证原件及复印件一份，并同时提交经公证机关公证的授权委托书原件。</a:t>
            </a:r>
            <a:endParaRPr lang="en-US" altLang="zh-CN" sz="1600" dirty="0" smtClean="0"/>
          </a:p>
          <a:p>
            <a:endParaRPr lang="zh-CN" altLang="en-US" sz="1600" dirty="0" smtClean="0"/>
          </a:p>
          <a:p>
            <a:r>
              <a:rPr lang="zh-CN" altLang="en-US" sz="1600" b="1" dirty="0" smtClean="0"/>
              <a:t>注意事项：</a:t>
            </a:r>
            <a:r>
              <a:rPr lang="en-US" altLang="zh-CN" sz="1600" dirty="0" smtClean="0"/>
              <a:t>1.</a:t>
            </a:r>
            <a:r>
              <a:rPr lang="zh-CN" altLang="en-US" sz="1600" dirty="0" smtClean="0"/>
              <a:t>办理提取业务前须先修改住房公积金账户初始密码，职工可登录深圳市住房公积金管理中心网上办事大厅直接修改；</a:t>
            </a:r>
          </a:p>
          <a:p>
            <a:r>
              <a:rPr lang="en-US" altLang="zh-CN" sz="1600" dirty="0" smtClean="0"/>
              <a:t>2.</a:t>
            </a:r>
            <a:r>
              <a:rPr lang="zh-CN" altLang="en-US" sz="1600" dirty="0" smtClean="0"/>
              <a:t>办理销户提取业务前，个人账户须为封存状态，封存手续由单位办理。</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7704" y="620688"/>
            <a:ext cx="5256584" cy="866360"/>
          </a:xfrm>
        </p:spPr>
        <p:txBody>
          <a:bodyPr>
            <a:normAutofit/>
          </a:bodyPr>
          <a:lstStyle/>
          <a:p>
            <a:r>
              <a:rPr lang="zh-CN" altLang="en-US" dirty="0" smtClean="0"/>
              <a:t>住房公积金简介</a:t>
            </a:r>
            <a:endParaRPr lang="zh-CN" altLang="en-US" dirty="0"/>
          </a:p>
        </p:txBody>
      </p:sp>
      <p:sp>
        <p:nvSpPr>
          <p:cNvPr id="3" name="TextBox 2"/>
          <p:cNvSpPr txBox="1"/>
          <p:nvPr/>
        </p:nvSpPr>
        <p:spPr>
          <a:xfrm>
            <a:off x="1115616" y="2060848"/>
            <a:ext cx="3240360" cy="3108543"/>
          </a:xfrm>
          <a:prstGeom prst="rect">
            <a:avLst/>
          </a:prstGeom>
          <a:noFill/>
        </p:spPr>
        <p:txBody>
          <a:bodyPr wrap="square" rtlCol="0">
            <a:spAutoFit/>
          </a:bodyPr>
          <a:lstStyle/>
          <a:p>
            <a:r>
              <a:rPr lang="zh-CN" altLang="en-US" sz="1400" dirty="0" smtClean="0"/>
              <a:t>        住房公积金是指国家机关、企事业单位、社会团体及在职职工逐月缴存的支持职工解决自住住房问题的具有保障性、互助性和强制性的长期住房储蓄金。</a:t>
            </a:r>
            <a:endParaRPr lang="en-US" altLang="zh-CN" sz="1400" dirty="0" smtClean="0"/>
          </a:p>
          <a:p>
            <a:endParaRPr lang="en-US" altLang="zh-CN" sz="1400" dirty="0" smtClean="0"/>
          </a:p>
          <a:p>
            <a:r>
              <a:rPr lang="en-US" altLang="zh-CN" sz="1400" dirty="0" smtClean="0"/>
              <a:t>      </a:t>
            </a:r>
            <a:r>
              <a:rPr lang="zh-CN" altLang="en-US" sz="1400" dirty="0" smtClean="0"/>
              <a:t>住房公积金是不能随便提取，因为住房公积金是旨在加强职工的住房消费能力，强化住房保障的的制度，所以住房公积金限定了使用和提取的范围，实行专款专用。</a:t>
            </a:r>
            <a:endParaRPr lang="en-US" altLang="zh-CN" sz="1400" dirty="0" smtClean="0"/>
          </a:p>
          <a:p>
            <a:endParaRPr lang="en-US" altLang="zh-CN" sz="1400" dirty="0" smtClean="0"/>
          </a:p>
          <a:p>
            <a:r>
              <a:rPr lang="en-US" altLang="zh-CN" sz="1400" dirty="0" smtClean="0"/>
              <a:t>        </a:t>
            </a:r>
            <a:r>
              <a:rPr lang="zh-CN" altLang="en-US" sz="1400" dirty="0" smtClean="0"/>
              <a:t>现阶段住房公积金业务只包括：新增、封存、市内转移、异地转入、非住房消费提取及住房性提取。</a:t>
            </a:r>
            <a:endParaRPr lang="zh-CN" altLang="en-US" sz="1400" dirty="0"/>
          </a:p>
        </p:txBody>
      </p:sp>
      <p:graphicFrame>
        <p:nvGraphicFramePr>
          <p:cNvPr id="6" name="表格 5"/>
          <p:cNvGraphicFramePr>
            <a:graphicFrameLocks noGrp="1"/>
          </p:cNvGraphicFramePr>
          <p:nvPr/>
        </p:nvGraphicFramePr>
        <p:xfrm>
          <a:off x="5292080" y="2060844"/>
          <a:ext cx="2476500" cy="2952333"/>
        </p:xfrm>
        <a:graphic>
          <a:graphicData uri="http://schemas.openxmlformats.org/drawingml/2006/table">
            <a:tbl>
              <a:tblPr>
                <a:tableStyleId>{00A15C55-8517-42AA-B614-E9B94910E393}</a:tableStyleId>
              </a:tblPr>
              <a:tblGrid>
                <a:gridCol w="685800"/>
                <a:gridCol w="1790700"/>
              </a:tblGrid>
              <a:tr h="328037">
                <a:tc>
                  <a:txBody>
                    <a:bodyPr/>
                    <a:lstStyle/>
                    <a:p>
                      <a:pPr algn="ctr" fontAlgn="ctr"/>
                      <a:r>
                        <a:rPr lang="zh-CN" altLang="en-US" sz="1100" u="none" strike="noStrike" dirty="0"/>
                        <a:t>序号</a:t>
                      </a:r>
                      <a:endParaRPr lang="zh-CN" altLang="en-US" sz="1100" b="1" i="0" u="none" strike="noStrike" dirty="0">
                        <a:solidFill>
                          <a:srgbClr val="000000"/>
                        </a:solidFill>
                        <a:latin typeface="宋体"/>
                      </a:endParaRPr>
                    </a:p>
                  </a:txBody>
                  <a:tcPr marL="9525" marR="9525" marT="9525" marB="0" anchor="ctr"/>
                </a:tc>
                <a:tc>
                  <a:txBody>
                    <a:bodyPr/>
                    <a:lstStyle/>
                    <a:p>
                      <a:pPr algn="ctr" fontAlgn="ctr"/>
                      <a:r>
                        <a:rPr lang="zh-CN" altLang="en-US" sz="1100" u="none" strike="noStrike" dirty="0"/>
                        <a:t>内容</a:t>
                      </a:r>
                      <a:endParaRPr lang="zh-CN" altLang="en-US" sz="1100" b="1" i="0" u="none" strike="noStrike" dirty="0">
                        <a:solidFill>
                          <a:srgbClr val="000000"/>
                        </a:solidFill>
                        <a:latin typeface="宋体"/>
                      </a:endParaRPr>
                    </a:p>
                  </a:txBody>
                  <a:tcPr marL="9525" marR="9525" marT="9525" marB="0" anchor="ctr"/>
                </a:tc>
              </a:tr>
              <a:tr h="328037">
                <a:tc>
                  <a:txBody>
                    <a:bodyPr/>
                    <a:lstStyle/>
                    <a:p>
                      <a:pPr algn="ctr" fontAlgn="ctr"/>
                      <a:r>
                        <a:rPr lang="en-US" altLang="zh-CN" sz="1100" u="none" strike="noStrike"/>
                        <a:t>1</a:t>
                      </a:r>
                      <a:endParaRPr lang="en-US" altLang="zh-CN" sz="1100" b="0" i="0" u="none" strike="noStrike">
                        <a:solidFill>
                          <a:srgbClr val="000000"/>
                        </a:solidFill>
                        <a:latin typeface="宋体"/>
                      </a:endParaRPr>
                    </a:p>
                  </a:txBody>
                  <a:tcPr marL="9525" marR="9525" marT="9525" marB="0" anchor="ctr"/>
                </a:tc>
                <a:tc>
                  <a:txBody>
                    <a:bodyPr/>
                    <a:lstStyle/>
                    <a:p>
                      <a:pPr algn="ctr" fontAlgn="ctr"/>
                      <a:r>
                        <a:rPr lang="zh-CN" altLang="en-US" sz="1100" u="none" strike="noStrike"/>
                        <a:t>常见名词介绍</a:t>
                      </a:r>
                      <a:endParaRPr lang="zh-CN" altLang="en-US" sz="1100" b="0" i="0" u="none" strike="noStrike">
                        <a:solidFill>
                          <a:srgbClr val="000000"/>
                        </a:solidFill>
                        <a:latin typeface="宋体"/>
                      </a:endParaRPr>
                    </a:p>
                  </a:txBody>
                  <a:tcPr marL="9525" marR="9525" marT="9525" marB="0" anchor="ctr"/>
                </a:tc>
              </a:tr>
              <a:tr h="328037">
                <a:tc>
                  <a:txBody>
                    <a:bodyPr/>
                    <a:lstStyle/>
                    <a:p>
                      <a:pPr algn="ctr" fontAlgn="ctr"/>
                      <a:r>
                        <a:rPr lang="en-US" altLang="zh-CN" sz="1100" u="none" strike="noStrike"/>
                        <a:t>2</a:t>
                      </a:r>
                      <a:endParaRPr lang="en-US" altLang="zh-CN" sz="1100" b="0" i="0" u="none" strike="noStrike">
                        <a:solidFill>
                          <a:srgbClr val="000000"/>
                        </a:solidFill>
                        <a:latin typeface="宋体"/>
                      </a:endParaRPr>
                    </a:p>
                  </a:txBody>
                  <a:tcPr marL="9525" marR="9525" marT="9525" marB="0" anchor="ctr"/>
                </a:tc>
                <a:tc>
                  <a:txBody>
                    <a:bodyPr/>
                    <a:lstStyle/>
                    <a:p>
                      <a:pPr algn="ctr" fontAlgn="ctr"/>
                      <a:r>
                        <a:rPr lang="zh-CN" altLang="en-US" sz="1100" u="none" strike="noStrike" dirty="0"/>
                        <a:t>机构设置</a:t>
                      </a:r>
                      <a:endParaRPr lang="zh-CN" altLang="en-US" sz="1100" b="0" i="0" u="none" strike="noStrike" dirty="0">
                        <a:solidFill>
                          <a:srgbClr val="000000"/>
                        </a:solidFill>
                        <a:latin typeface="宋体"/>
                      </a:endParaRPr>
                    </a:p>
                  </a:txBody>
                  <a:tcPr marL="9525" marR="9525" marT="9525" marB="0" anchor="ctr"/>
                </a:tc>
              </a:tr>
              <a:tr h="328037">
                <a:tc>
                  <a:txBody>
                    <a:bodyPr/>
                    <a:lstStyle/>
                    <a:p>
                      <a:pPr algn="ctr" fontAlgn="ctr"/>
                      <a:r>
                        <a:rPr lang="en-US" altLang="zh-CN" sz="1100" u="none" strike="noStrike"/>
                        <a:t>3</a:t>
                      </a:r>
                      <a:endParaRPr lang="en-US" altLang="zh-CN" sz="1100" b="0" i="0" u="none" strike="noStrike">
                        <a:solidFill>
                          <a:srgbClr val="000000"/>
                        </a:solidFill>
                        <a:latin typeface="宋体"/>
                      </a:endParaRPr>
                    </a:p>
                  </a:txBody>
                  <a:tcPr marL="9525" marR="9525" marT="9525" marB="0" anchor="ctr"/>
                </a:tc>
                <a:tc>
                  <a:txBody>
                    <a:bodyPr/>
                    <a:lstStyle/>
                    <a:p>
                      <a:pPr algn="ctr" fontAlgn="ctr"/>
                      <a:r>
                        <a:rPr lang="zh-CN" altLang="en-US" sz="1100" u="none" strike="noStrike"/>
                        <a:t>业务处理范围</a:t>
                      </a:r>
                      <a:endParaRPr lang="zh-CN" altLang="en-US" sz="1100" b="0" i="0" u="none" strike="noStrike">
                        <a:solidFill>
                          <a:srgbClr val="000000"/>
                        </a:solidFill>
                        <a:latin typeface="宋体"/>
                      </a:endParaRPr>
                    </a:p>
                  </a:txBody>
                  <a:tcPr marL="9525" marR="9525" marT="9525" marB="0" anchor="ctr"/>
                </a:tc>
              </a:tr>
              <a:tr h="328037">
                <a:tc>
                  <a:txBody>
                    <a:bodyPr/>
                    <a:lstStyle/>
                    <a:p>
                      <a:pPr algn="ctr" fontAlgn="ctr"/>
                      <a:r>
                        <a:rPr lang="en-US" altLang="zh-CN" sz="1100" u="none" strike="noStrike"/>
                        <a:t>4</a:t>
                      </a:r>
                      <a:endParaRPr lang="en-US" altLang="zh-CN" sz="1100" b="0" i="0" u="none" strike="noStrike">
                        <a:solidFill>
                          <a:srgbClr val="000000"/>
                        </a:solidFill>
                        <a:latin typeface="宋体"/>
                      </a:endParaRPr>
                    </a:p>
                  </a:txBody>
                  <a:tcPr marL="9525" marR="9525" marT="9525" marB="0" anchor="ctr"/>
                </a:tc>
                <a:tc>
                  <a:txBody>
                    <a:bodyPr/>
                    <a:lstStyle/>
                    <a:p>
                      <a:pPr algn="ctr" fontAlgn="ctr"/>
                      <a:r>
                        <a:rPr lang="zh-CN" altLang="en-US" sz="1100" u="none" strike="noStrike"/>
                        <a:t>深圳住房公积金内容简介</a:t>
                      </a:r>
                      <a:endParaRPr lang="zh-CN" altLang="en-US" sz="1100" b="0" i="0" u="none" strike="noStrike">
                        <a:solidFill>
                          <a:srgbClr val="000000"/>
                        </a:solidFill>
                        <a:latin typeface="宋体"/>
                      </a:endParaRPr>
                    </a:p>
                  </a:txBody>
                  <a:tcPr marL="9525" marR="9525" marT="9525" marB="0" anchor="ctr"/>
                </a:tc>
              </a:tr>
              <a:tr h="328037">
                <a:tc>
                  <a:txBody>
                    <a:bodyPr/>
                    <a:lstStyle/>
                    <a:p>
                      <a:pPr algn="ctr" fontAlgn="ctr"/>
                      <a:r>
                        <a:rPr lang="en-US" altLang="zh-CN" sz="1100" u="none" strike="noStrike"/>
                        <a:t>5</a:t>
                      </a:r>
                      <a:endParaRPr lang="en-US" altLang="zh-CN" sz="1100" b="0" i="0" u="none" strike="noStrike">
                        <a:solidFill>
                          <a:srgbClr val="000000"/>
                        </a:solidFill>
                        <a:latin typeface="宋体"/>
                      </a:endParaRPr>
                    </a:p>
                  </a:txBody>
                  <a:tcPr marL="9525" marR="9525" marT="9525" marB="0" anchor="ctr"/>
                </a:tc>
                <a:tc>
                  <a:txBody>
                    <a:bodyPr/>
                    <a:lstStyle/>
                    <a:p>
                      <a:pPr algn="ctr" fontAlgn="ctr"/>
                      <a:r>
                        <a:rPr lang="zh-CN" altLang="en-US" sz="1100" u="none" strike="noStrike"/>
                        <a:t>提取业务介绍</a:t>
                      </a:r>
                      <a:endParaRPr lang="zh-CN" altLang="en-US" sz="1100" b="0" i="0" u="none" strike="noStrike">
                        <a:solidFill>
                          <a:srgbClr val="000000"/>
                        </a:solidFill>
                        <a:latin typeface="宋体"/>
                      </a:endParaRPr>
                    </a:p>
                  </a:txBody>
                  <a:tcPr marL="9525" marR="9525" marT="9525" marB="0" anchor="ctr"/>
                </a:tc>
              </a:tr>
              <a:tr h="328037">
                <a:tc>
                  <a:txBody>
                    <a:bodyPr/>
                    <a:lstStyle/>
                    <a:p>
                      <a:pPr algn="ctr" fontAlgn="ctr"/>
                      <a:r>
                        <a:rPr lang="en-US" altLang="zh-CN" sz="1100" u="none" strike="noStrike"/>
                        <a:t>6</a:t>
                      </a:r>
                      <a:endParaRPr lang="en-US" altLang="zh-CN" sz="1100" b="0" i="0" u="none" strike="noStrike">
                        <a:solidFill>
                          <a:srgbClr val="000000"/>
                        </a:solidFill>
                        <a:latin typeface="宋体"/>
                      </a:endParaRPr>
                    </a:p>
                  </a:txBody>
                  <a:tcPr marL="9525" marR="9525" marT="9525" marB="0" anchor="ctr"/>
                </a:tc>
                <a:tc>
                  <a:txBody>
                    <a:bodyPr/>
                    <a:lstStyle/>
                    <a:p>
                      <a:pPr algn="ctr" fontAlgn="ctr"/>
                      <a:r>
                        <a:rPr lang="zh-CN" altLang="en-US" sz="1100" u="none" strike="noStrike"/>
                        <a:t>常见问题解答</a:t>
                      </a:r>
                      <a:endParaRPr lang="zh-CN" altLang="en-US" sz="1100" b="0" i="0" u="none" strike="noStrike">
                        <a:solidFill>
                          <a:srgbClr val="000000"/>
                        </a:solidFill>
                        <a:latin typeface="宋体"/>
                      </a:endParaRPr>
                    </a:p>
                  </a:txBody>
                  <a:tcPr marL="9525" marR="9525" marT="9525" marB="0" anchor="ctr"/>
                </a:tc>
              </a:tr>
              <a:tr h="328037">
                <a:tc>
                  <a:txBody>
                    <a:bodyPr/>
                    <a:lstStyle/>
                    <a:p>
                      <a:pPr algn="ctr" fontAlgn="ctr"/>
                      <a:r>
                        <a:rPr lang="en-US" altLang="zh-CN" sz="1100" u="none" strike="noStrike"/>
                        <a:t>7</a:t>
                      </a:r>
                      <a:endParaRPr lang="en-US" altLang="zh-CN" sz="1100" b="0" i="0" u="none" strike="noStrike">
                        <a:solidFill>
                          <a:srgbClr val="000000"/>
                        </a:solidFill>
                        <a:latin typeface="宋体"/>
                      </a:endParaRPr>
                    </a:p>
                  </a:txBody>
                  <a:tcPr marL="9525" marR="9525" marT="9525" marB="0" anchor="ctr"/>
                </a:tc>
                <a:tc>
                  <a:txBody>
                    <a:bodyPr/>
                    <a:lstStyle/>
                    <a:p>
                      <a:pPr algn="ctr" fontAlgn="ctr"/>
                      <a:r>
                        <a:rPr lang="zh-CN" altLang="en-US" sz="1100" u="none" strike="noStrike" dirty="0"/>
                        <a:t>深圳公积金处理简介</a:t>
                      </a:r>
                      <a:endParaRPr lang="zh-CN" altLang="en-US" sz="1100" b="0" i="0" u="none" strike="noStrike" dirty="0">
                        <a:solidFill>
                          <a:srgbClr val="000000"/>
                        </a:solidFill>
                        <a:latin typeface="宋体"/>
                      </a:endParaRPr>
                    </a:p>
                  </a:txBody>
                  <a:tcPr marL="9525" marR="9525" marT="9525" marB="0" anchor="ctr"/>
                </a:tc>
              </a:tr>
              <a:tr h="328037">
                <a:tc>
                  <a:txBody>
                    <a:bodyPr/>
                    <a:lstStyle/>
                    <a:p>
                      <a:pPr algn="ctr" fontAlgn="ctr"/>
                      <a:r>
                        <a:rPr lang="en-US" altLang="zh-CN" sz="1100" u="none" strike="noStrike"/>
                        <a:t>8</a:t>
                      </a:r>
                      <a:endParaRPr lang="en-US" altLang="zh-CN" sz="1100" b="0" i="0" u="none" strike="noStrike">
                        <a:solidFill>
                          <a:srgbClr val="000000"/>
                        </a:solidFill>
                        <a:latin typeface="宋体"/>
                      </a:endParaRPr>
                    </a:p>
                  </a:txBody>
                  <a:tcPr marL="9525" marR="9525" marT="9525" marB="0" anchor="ctr"/>
                </a:tc>
                <a:tc>
                  <a:txBody>
                    <a:bodyPr/>
                    <a:lstStyle/>
                    <a:p>
                      <a:pPr algn="ctr" fontAlgn="ctr"/>
                      <a:r>
                        <a:rPr lang="zh-CN" altLang="en-US" sz="1100" b="0" i="0" u="none" strike="noStrike" smtClean="0">
                          <a:solidFill>
                            <a:srgbClr val="000000"/>
                          </a:solidFill>
                          <a:latin typeface="宋体"/>
                        </a:rPr>
                        <a:t>二村深圳住房公积金处理</a:t>
                      </a:r>
                      <a:endParaRPr lang="zh-CN" altLang="en-US" sz="1100" b="0" i="0" u="none" strike="noStrike" dirty="0">
                        <a:solidFill>
                          <a:srgbClr val="000000"/>
                        </a:solidFill>
                        <a:latin typeface="宋体"/>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908720"/>
            <a:ext cx="8305800" cy="722344"/>
          </a:xfrm>
        </p:spPr>
        <p:txBody>
          <a:bodyPr>
            <a:normAutofit fontScale="90000"/>
          </a:bodyPr>
          <a:lstStyle/>
          <a:p>
            <a:r>
              <a:rPr lang="zh-CN" altLang="en-US" sz="2400" dirty="0" smtClean="0">
                <a:solidFill>
                  <a:srgbClr val="00B050"/>
                </a:solidFill>
              </a:rPr>
              <a:t>男性年龄满</a:t>
            </a:r>
            <a:r>
              <a:rPr lang="en-US" altLang="zh-CN" sz="2400" dirty="0" smtClean="0">
                <a:solidFill>
                  <a:srgbClr val="00B050"/>
                </a:solidFill>
              </a:rPr>
              <a:t>50</a:t>
            </a:r>
            <a:r>
              <a:rPr lang="zh-CN" altLang="en-US" sz="2400" dirty="0" smtClean="0">
                <a:solidFill>
                  <a:srgbClr val="00B050"/>
                </a:solidFill>
              </a:rPr>
              <a:t>周岁或者女性年龄满</a:t>
            </a:r>
            <a:r>
              <a:rPr lang="en-US" altLang="zh-CN" sz="2400" dirty="0" smtClean="0">
                <a:solidFill>
                  <a:srgbClr val="00B050"/>
                </a:solidFill>
              </a:rPr>
              <a:t>45</a:t>
            </a:r>
            <a:r>
              <a:rPr lang="zh-CN" altLang="en-US" sz="2400" dirty="0" smtClean="0">
                <a:solidFill>
                  <a:srgbClr val="00B050"/>
                </a:solidFill>
              </a:rPr>
              <a:t>周岁，失业且住房公积金账户封存均满</a:t>
            </a:r>
            <a:r>
              <a:rPr lang="en-US" altLang="zh-CN" sz="2400" dirty="0" smtClean="0">
                <a:solidFill>
                  <a:srgbClr val="00B050"/>
                </a:solidFill>
              </a:rPr>
              <a:t>2</a:t>
            </a:r>
            <a:r>
              <a:rPr lang="zh-CN" altLang="en-US" sz="2400" dirty="0" smtClean="0">
                <a:solidFill>
                  <a:srgbClr val="00B050"/>
                </a:solidFill>
              </a:rPr>
              <a:t>年</a:t>
            </a:r>
            <a:endParaRPr lang="zh-CN" altLang="en-US" sz="2400" dirty="0">
              <a:solidFill>
                <a:srgbClr val="00B050"/>
              </a:solidFill>
            </a:endParaRPr>
          </a:p>
        </p:txBody>
      </p:sp>
      <p:sp>
        <p:nvSpPr>
          <p:cNvPr id="4" name="矩形 3"/>
          <p:cNvSpPr/>
          <p:nvPr/>
        </p:nvSpPr>
        <p:spPr>
          <a:xfrm>
            <a:off x="1259632" y="260648"/>
            <a:ext cx="1811714" cy="369332"/>
          </a:xfrm>
          <a:prstGeom prst="rect">
            <a:avLst/>
          </a:prstGeom>
        </p:spPr>
        <p:txBody>
          <a:bodyPr wrap="none">
            <a:spAutoFit/>
          </a:bodyPr>
          <a:lstStyle/>
          <a:p>
            <a:r>
              <a:rPr lang="zh-CN" altLang="en-US" b="1" dirty="0" smtClean="0">
                <a:solidFill>
                  <a:srgbClr val="FF0000"/>
                </a:solidFill>
              </a:rPr>
              <a:t>非住房消费提取</a:t>
            </a:r>
            <a:endParaRPr lang="zh-CN" altLang="en-US" dirty="0"/>
          </a:p>
        </p:txBody>
      </p:sp>
      <p:pic>
        <p:nvPicPr>
          <p:cNvPr id="5" name="图片 4" descr="2012-05-03_141153.png"/>
          <p:cNvPicPr>
            <a:picLocks noChangeAspect="1"/>
          </p:cNvPicPr>
          <p:nvPr/>
        </p:nvPicPr>
        <p:blipFill>
          <a:blip r:embed="rId2" cstate="print"/>
          <a:stretch>
            <a:fillRect/>
          </a:stretch>
        </p:blipFill>
        <p:spPr>
          <a:xfrm>
            <a:off x="0" y="0"/>
            <a:ext cx="1115616" cy="899411"/>
          </a:xfrm>
          <a:prstGeom prst="rect">
            <a:avLst/>
          </a:prstGeom>
        </p:spPr>
      </p:pic>
      <p:sp>
        <p:nvSpPr>
          <p:cNvPr id="6" name="TextBox 5"/>
          <p:cNvSpPr txBox="1"/>
          <p:nvPr/>
        </p:nvSpPr>
        <p:spPr>
          <a:xfrm>
            <a:off x="323528" y="1700808"/>
            <a:ext cx="8424936" cy="3816429"/>
          </a:xfrm>
          <a:prstGeom prst="rect">
            <a:avLst/>
          </a:prstGeom>
          <a:noFill/>
        </p:spPr>
        <p:txBody>
          <a:bodyPr wrap="square" rtlCol="0">
            <a:spAutoFit/>
          </a:bodyPr>
          <a:lstStyle/>
          <a:p>
            <a:r>
              <a:rPr lang="zh-CN" altLang="en-US" sz="1600" b="1" dirty="0" smtClean="0"/>
              <a:t>前提条件：</a:t>
            </a:r>
            <a:r>
              <a:rPr lang="zh-CN" altLang="en-US" sz="1600" dirty="0" smtClean="0"/>
              <a:t>男性年龄满</a:t>
            </a:r>
            <a:r>
              <a:rPr lang="en-US" altLang="zh-CN" sz="1600" dirty="0" smtClean="0"/>
              <a:t>50</a:t>
            </a:r>
            <a:r>
              <a:rPr lang="zh-CN" altLang="en-US" sz="1600" dirty="0" smtClean="0"/>
              <a:t>周岁或者女性年龄满</a:t>
            </a:r>
            <a:r>
              <a:rPr lang="en-US" altLang="zh-CN" sz="1600" dirty="0" smtClean="0"/>
              <a:t>45</a:t>
            </a:r>
            <a:r>
              <a:rPr lang="zh-CN" altLang="en-US" sz="1600" dirty="0" smtClean="0"/>
              <a:t>周岁，失业且住房公积金账户封存均满</a:t>
            </a:r>
            <a:r>
              <a:rPr lang="en-US" altLang="zh-CN" sz="1600" dirty="0" smtClean="0"/>
              <a:t>2</a:t>
            </a:r>
            <a:r>
              <a:rPr lang="zh-CN" altLang="en-US" sz="1600" dirty="0" smtClean="0"/>
              <a:t>年的，可申请销户提取职工本人住房公积金账户内的本息余额。</a:t>
            </a:r>
            <a:endParaRPr lang="en-US" altLang="zh-CN" sz="1600" dirty="0" smtClean="0"/>
          </a:p>
          <a:p>
            <a:endParaRPr lang="zh-CN" altLang="en-US" sz="1600" dirty="0" smtClean="0"/>
          </a:p>
          <a:p>
            <a:r>
              <a:rPr lang="zh-CN" altLang="en-US" sz="1600" b="1" dirty="0" smtClean="0"/>
              <a:t>申请材料：</a:t>
            </a:r>
            <a:r>
              <a:rPr lang="en-US" altLang="zh-CN" sz="1600" dirty="0" smtClean="0"/>
              <a:t>1.《</a:t>
            </a:r>
            <a:r>
              <a:rPr lang="zh-CN" altLang="en-US" sz="1600" dirty="0" smtClean="0"/>
              <a:t>深圳市住房公积金其他情形提取申请表</a:t>
            </a:r>
            <a:r>
              <a:rPr lang="en-US" altLang="zh-CN" sz="1600" dirty="0" smtClean="0"/>
              <a:t>》</a:t>
            </a:r>
            <a:r>
              <a:rPr lang="zh-CN" altLang="en-US" sz="1600" dirty="0" smtClean="0"/>
              <a:t>一份；</a:t>
            </a:r>
          </a:p>
          <a:p>
            <a:r>
              <a:rPr lang="en-US" altLang="zh-CN" sz="1600" dirty="0" smtClean="0"/>
              <a:t>2.</a:t>
            </a:r>
            <a:r>
              <a:rPr lang="zh-CN" altLang="en-US" sz="1600" dirty="0" smtClean="0"/>
              <a:t>职工身份证原件； </a:t>
            </a:r>
          </a:p>
          <a:p>
            <a:r>
              <a:rPr lang="en-US" altLang="zh-CN" sz="1600" dirty="0" smtClean="0"/>
              <a:t>3.</a:t>
            </a:r>
            <a:r>
              <a:rPr lang="zh-CN" altLang="en-US" sz="1600" dirty="0" smtClean="0"/>
              <a:t>职工住房公积金联名卡原件；</a:t>
            </a:r>
          </a:p>
          <a:p>
            <a:r>
              <a:rPr lang="en-US" altLang="zh-CN" sz="1600" dirty="0" smtClean="0"/>
              <a:t>4.</a:t>
            </a:r>
            <a:r>
              <a:rPr lang="zh-CN" altLang="en-US" sz="1600" dirty="0" smtClean="0"/>
              <a:t>深圳市社会保险基金管理局出具的</a:t>
            </a:r>
            <a:r>
              <a:rPr lang="en-US" altLang="zh-CN" sz="1600" dirty="0" smtClean="0"/>
              <a:t>《</a:t>
            </a:r>
            <a:r>
              <a:rPr lang="zh-CN" altLang="en-US" sz="1600" dirty="0" smtClean="0"/>
              <a:t>深圳市失业员工失业保险待遇计发决定书</a:t>
            </a:r>
            <a:r>
              <a:rPr lang="en-US" altLang="zh-CN" sz="1600" dirty="0" smtClean="0"/>
              <a:t>》</a:t>
            </a:r>
            <a:r>
              <a:rPr lang="zh-CN" altLang="en-US" sz="1600" dirty="0" smtClean="0"/>
              <a:t>原件及复印件一份或深圳市劳动就业服务中心、各区劳动局签发的</a:t>
            </a:r>
            <a:r>
              <a:rPr lang="en-US" altLang="zh-CN" sz="1600" dirty="0" smtClean="0"/>
              <a:t>《</a:t>
            </a:r>
            <a:r>
              <a:rPr lang="zh-CN" altLang="en-US" sz="1600" dirty="0" smtClean="0"/>
              <a:t>失业证</a:t>
            </a:r>
            <a:r>
              <a:rPr lang="en-US" altLang="zh-CN" sz="1600" dirty="0" smtClean="0"/>
              <a:t>》</a:t>
            </a:r>
            <a:r>
              <a:rPr lang="zh-CN" altLang="en-US" sz="1600" dirty="0" smtClean="0"/>
              <a:t>原件及复印件一份；</a:t>
            </a:r>
          </a:p>
          <a:p>
            <a:r>
              <a:rPr lang="en-US" altLang="zh-CN" sz="1600" dirty="0" smtClean="0"/>
              <a:t>5.</a:t>
            </a:r>
            <a:r>
              <a:rPr lang="zh-CN" altLang="en-US" sz="1600" dirty="0" smtClean="0"/>
              <a:t>委托配偶办理的，须提交配偶的身份证、结婚证原件及复印件一份；委托其他人办理的，须提交受托人的身份证原件及复印件一份，并同时提交经公证机关公证的授权委托书原件</a:t>
            </a:r>
            <a:endParaRPr lang="en-US" altLang="zh-CN" sz="1600" dirty="0" smtClean="0"/>
          </a:p>
          <a:p>
            <a:r>
              <a:rPr lang="zh-CN" altLang="en-US" sz="1600" dirty="0" smtClean="0"/>
              <a:t>。</a:t>
            </a:r>
          </a:p>
          <a:p>
            <a:r>
              <a:rPr lang="zh-CN" altLang="en-US" sz="1600" b="1" dirty="0" smtClean="0"/>
              <a:t>注意事项：</a:t>
            </a:r>
            <a:r>
              <a:rPr lang="en-US" altLang="zh-CN" sz="1600" dirty="0" smtClean="0"/>
              <a:t>1.</a:t>
            </a:r>
            <a:r>
              <a:rPr lang="zh-CN" altLang="en-US" sz="1600" dirty="0" smtClean="0"/>
              <a:t>办理提取业务前须先修改住房公积金账户初始密码，职工可登录深圳市住房公积金管理中心网上办事大厅直接修改；</a:t>
            </a:r>
          </a:p>
          <a:p>
            <a:r>
              <a:rPr lang="en-US" altLang="zh-CN" sz="1600" dirty="0" smtClean="0"/>
              <a:t>2.</a:t>
            </a:r>
            <a:r>
              <a:rPr lang="zh-CN" altLang="en-US" sz="1600" dirty="0" smtClean="0"/>
              <a:t>办理销户提取业务前，个人账户须为封存状态，封存手续由单位办理。</a:t>
            </a:r>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764704"/>
            <a:ext cx="8305800" cy="722344"/>
          </a:xfrm>
        </p:spPr>
        <p:txBody>
          <a:bodyPr>
            <a:normAutofit/>
          </a:bodyPr>
          <a:lstStyle/>
          <a:p>
            <a:r>
              <a:rPr lang="zh-CN" altLang="en-US" sz="4000" dirty="0" smtClean="0">
                <a:solidFill>
                  <a:srgbClr val="00B050"/>
                </a:solidFill>
              </a:rPr>
              <a:t>在国外或者港、澳、台地区定居</a:t>
            </a:r>
            <a:endParaRPr lang="zh-CN" altLang="en-US" sz="4000" dirty="0">
              <a:solidFill>
                <a:srgbClr val="00B050"/>
              </a:solidFill>
            </a:endParaRPr>
          </a:p>
        </p:txBody>
      </p:sp>
      <p:sp>
        <p:nvSpPr>
          <p:cNvPr id="4" name="矩形 3"/>
          <p:cNvSpPr/>
          <p:nvPr/>
        </p:nvSpPr>
        <p:spPr>
          <a:xfrm>
            <a:off x="1259632" y="260648"/>
            <a:ext cx="1811714" cy="369332"/>
          </a:xfrm>
          <a:prstGeom prst="rect">
            <a:avLst/>
          </a:prstGeom>
        </p:spPr>
        <p:txBody>
          <a:bodyPr wrap="none">
            <a:spAutoFit/>
          </a:bodyPr>
          <a:lstStyle/>
          <a:p>
            <a:r>
              <a:rPr lang="zh-CN" altLang="en-US" b="1" dirty="0" smtClean="0">
                <a:solidFill>
                  <a:srgbClr val="FF0000"/>
                </a:solidFill>
              </a:rPr>
              <a:t>非住房消费提取</a:t>
            </a:r>
            <a:endParaRPr lang="zh-CN" altLang="en-US" dirty="0"/>
          </a:p>
        </p:txBody>
      </p:sp>
      <p:pic>
        <p:nvPicPr>
          <p:cNvPr id="5" name="图片 4" descr="2012-05-03_141153.png"/>
          <p:cNvPicPr>
            <a:picLocks noChangeAspect="1"/>
          </p:cNvPicPr>
          <p:nvPr/>
        </p:nvPicPr>
        <p:blipFill>
          <a:blip r:embed="rId2" cstate="print"/>
          <a:stretch>
            <a:fillRect/>
          </a:stretch>
        </p:blipFill>
        <p:spPr>
          <a:xfrm>
            <a:off x="0" y="0"/>
            <a:ext cx="1115616" cy="899411"/>
          </a:xfrm>
          <a:prstGeom prst="rect">
            <a:avLst/>
          </a:prstGeom>
        </p:spPr>
      </p:pic>
      <p:sp>
        <p:nvSpPr>
          <p:cNvPr id="6" name="TextBox 5"/>
          <p:cNvSpPr txBox="1"/>
          <p:nvPr/>
        </p:nvSpPr>
        <p:spPr>
          <a:xfrm>
            <a:off x="467544" y="1556792"/>
            <a:ext cx="8136904" cy="4062651"/>
          </a:xfrm>
          <a:prstGeom prst="rect">
            <a:avLst/>
          </a:prstGeom>
          <a:noFill/>
        </p:spPr>
        <p:txBody>
          <a:bodyPr wrap="square" rtlCol="0">
            <a:spAutoFit/>
          </a:bodyPr>
          <a:lstStyle/>
          <a:p>
            <a:r>
              <a:rPr lang="zh-CN" altLang="en-US" sz="1600" b="1" dirty="0" smtClean="0"/>
              <a:t>前提条件：</a:t>
            </a:r>
            <a:r>
              <a:rPr lang="zh-CN" altLang="en-US" sz="1600" dirty="0" smtClean="0"/>
              <a:t>职工因在国外或者港、澳、台地区定居，可申请销户提取职工本人住房公积金账户内的本息余额。</a:t>
            </a:r>
            <a:endParaRPr lang="en-US" altLang="zh-CN" sz="1600" dirty="0" smtClean="0"/>
          </a:p>
          <a:p>
            <a:endParaRPr lang="zh-CN" altLang="en-US" sz="1600" dirty="0" smtClean="0"/>
          </a:p>
          <a:p>
            <a:r>
              <a:rPr lang="zh-CN" altLang="en-US" sz="1600" b="1" dirty="0" smtClean="0"/>
              <a:t>申请材料：</a:t>
            </a:r>
            <a:r>
              <a:rPr lang="en-US" altLang="zh-CN" sz="1600" dirty="0" smtClean="0"/>
              <a:t>1.《</a:t>
            </a:r>
            <a:r>
              <a:rPr lang="zh-CN" altLang="en-US" sz="1600" dirty="0" smtClean="0"/>
              <a:t>深圳市住房公积金其他情形提取申请表</a:t>
            </a:r>
            <a:r>
              <a:rPr lang="en-US" altLang="zh-CN" sz="1600" dirty="0" smtClean="0"/>
              <a:t>》</a:t>
            </a:r>
            <a:r>
              <a:rPr lang="zh-CN" altLang="en-US" sz="1600" dirty="0" smtClean="0"/>
              <a:t>一份；</a:t>
            </a:r>
          </a:p>
          <a:p>
            <a:r>
              <a:rPr lang="en-US" altLang="zh-CN" sz="1600" dirty="0" smtClean="0"/>
              <a:t>2.</a:t>
            </a:r>
            <a:r>
              <a:rPr lang="zh-CN" altLang="en-US" sz="1600" dirty="0" smtClean="0"/>
              <a:t>职工身份证原件（提供户籍注销证明的，可不提供此要件）；</a:t>
            </a:r>
          </a:p>
          <a:p>
            <a:r>
              <a:rPr lang="en-US" altLang="zh-CN" sz="1600" dirty="0" smtClean="0"/>
              <a:t>3.</a:t>
            </a:r>
            <a:r>
              <a:rPr lang="zh-CN" altLang="en-US" sz="1600" dirty="0" smtClean="0"/>
              <a:t>职工住房公积金联名卡原件；</a:t>
            </a:r>
          </a:p>
          <a:p>
            <a:r>
              <a:rPr lang="en-US" altLang="zh-CN" sz="1600" dirty="0" smtClean="0"/>
              <a:t>4.</a:t>
            </a:r>
            <a:r>
              <a:rPr lang="zh-CN" altLang="en-US" sz="1600" dirty="0" smtClean="0"/>
              <a:t>户籍注销证明或永久居留权证明（在国外定居未取得外国护照的，须提供记载拟定居国家同意定居的签注的中国护照；已取得外国护照的，须提供外国护照；在港澳台定居的，须提供</a:t>
            </a:r>
            <a:r>
              <a:rPr lang="en-US" altLang="zh-CN" sz="1600" dirty="0" smtClean="0"/>
              <a:t>《</a:t>
            </a:r>
            <a:r>
              <a:rPr lang="zh-CN" altLang="en-US" sz="1600" dirty="0" smtClean="0"/>
              <a:t>港澳居民来往内地通行证</a:t>
            </a:r>
            <a:r>
              <a:rPr lang="en-US" altLang="zh-CN" sz="1600" dirty="0" smtClean="0"/>
              <a:t>》</a:t>
            </a:r>
            <a:r>
              <a:rPr lang="zh-CN" altLang="en-US" sz="1600" dirty="0" smtClean="0"/>
              <a:t>或</a:t>
            </a:r>
            <a:r>
              <a:rPr lang="en-US" altLang="zh-CN" sz="1600" dirty="0" smtClean="0"/>
              <a:t>《</a:t>
            </a:r>
            <a:r>
              <a:rPr lang="zh-CN" altLang="en-US" sz="1600" dirty="0" smtClean="0"/>
              <a:t>台湾居民来往大陆通行证</a:t>
            </a:r>
            <a:r>
              <a:rPr lang="en-US" altLang="zh-CN" sz="1600" dirty="0" smtClean="0"/>
              <a:t>》</a:t>
            </a:r>
            <a:r>
              <a:rPr lang="zh-CN" altLang="en-US" sz="1600" dirty="0" smtClean="0"/>
              <a:t>）原件及复印件一份；</a:t>
            </a:r>
          </a:p>
          <a:p>
            <a:r>
              <a:rPr lang="en-US" altLang="zh-CN" sz="1600" dirty="0" smtClean="0"/>
              <a:t>5.</a:t>
            </a:r>
            <a:r>
              <a:rPr lang="zh-CN" altLang="en-US" sz="1600" dirty="0" smtClean="0"/>
              <a:t>委托配偶办理的，须提交配偶的身份证、结婚证原件及复印件一份；委托其他人办理的，须提交受托人的身份证原件及复印件一份，并同时提交经公证机关公证的授权委托书原件。</a:t>
            </a:r>
            <a:endParaRPr lang="en-US" altLang="zh-CN" sz="1600" dirty="0" smtClean="0"/>
          </a:p>
          <a:p>
            <a:endParaRPr lang="zh-CN" altLang="en-US" sz="1600" dirty="0" smtClean="0"/>
          </a:p>
          <a:p>
            <a:r>
              <a:rPr lang="zh-CN" altLang="en-US" sz="1600" b="1" dirty="0" smtClean="0"/>
              <a:t>注意事项：</a:t>
            </a:r>
            <a:r>
              <a:rPr lang="en-US" altLang="zh-CN" sz="1600" dirty="0" smtClean="0"/>
              <a:t>1.</a:t>
            </a:r>
            <a:r>
              <a:rPr lang="zh-CN" altLang="en-US" sz="1600" dirty="0" smtClean="0"/>
              <a:t>办理提取业务前须先修改住房公积金账户初始密码，职工可登录深圳市住房公积金管理中心网上办事大厅直接修改；</a:t>
            </a:r>
          </a:p>
          <a:p>
            <a:r>
              <a:rPr lang="en-US" altLang="zh-CN" sz="1600" dirty="0" smtClean="0"/>
              <a:t>2.</a:t>
            </a:r>
            <a:r>
              <a:rPr lang="zh-CN" altLang="en-US" sz="1600" dirty="0" smtClean="0"/>
              <a:t>办理销户提取业务前，个人账户须为封存状态，封存手续由单位办理。</a:t>
            </a:r>
          </a:p>
          <a:p>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836712"/>
            <a:ext cx="4104456" cy="722344"/>
          </a:xfrm>
        </p:spPr>
        <p:txBody>
          <a:bodyPr>
            <a:normAutofit fontScale="90000"/>
          </a:bodyPr>
          <a:lstStyle/>
          <a:p>
            <a:r>
              <a:rPr lang="zh-CN" altLang="en-US" dirty="0" smtClean="0">
                <a:solidFill>
                  <a:srgbClr val="00B050"/>
                </a:solidFill>
              </a:rPr>
              <a:t>户籍迁出本市</a:t>
            </a:r>
            <a:endParaRPr lang="zh-CN" altLang="en-US" dirty="0">
              <a:solidFill>
                <a:srgbClr val="00B050"/>
              </a:solidFill>
            </a:endParaRPr>
          </a:p>
        </p:txBody>
      </p:sp>
      <p:sp>
        <p:nvSpPr>
          <p:cNvPr id="4" name="矩形 3"/>
          <p:cNvSpPr/>
          <p:nvPr/>
        </p:nvSpPr>
        <p:spPr>
          <a:xfrm>
            <a:off x="1259632" y="260648"/>
            <a:ext cx="1811714" cy="369332"/>
          </a:xfrm>
          <a:prstGeom prst="rect">
            <a:avLst/>
          </a:prstGeom>
        </p:spPr>
        <p:txBody>
          <a:bodyPr wrap="none">
            <a:spAutoFit/>
          </a:bodyPr>
          <a:lstStyle/>
          <a:p>
            <a:r>
              <a:rPr lang="zh-CN" altLang="en-US" b="1" dirty="0" smtClean="0">
                <a:solidFill>
                  <a:srgbClr val="FF0000"/>
                </a:solidFill>
              </a:rPr>
              <a:t>非住房消费提取</a:t>
            </a:r>
            <a:endParaRPr lang="zh-CN" altLang="en-US" dirty="0"/>
          </a:p>
        </p:txBody>
      </p:sp>
      <p:pic>
        <p:nvPicPr>
          <p:cNvPr id="5" name="图片 4" descr="2012-05-03_141153.png"/>
          <p:cNvPicPr>
            <a:picLocks noChangeAspect="1"/>
          </p:cNvPicPr>
          <p:nvPr/>
        </p:nvPicPr>
        <p:blipFill>
          <a:blip r:embed="rId2" cstate="print"/>
          <a:stretch>
            <a:fillRect/>
          </a:stretch>
        </p:blipFill>
        <p:spPr>
          <a:xfrm>
            <a:off x="0" y="0"/>
            <a:ext cx="1115616" cy="899411"/>
          </a:xfrm>
          <a:prstGeom prst="rect">
            <a:avLst/>
          </a:prstGeom>
        </p:spPr>
      </p:pic>
      <p:sp>
        <p:nvSpPr>
          <p:cNvPr id="6" name="TextBox 5"/>
          <p:cNvSpPr txBox="1"/>
          <p:nvPr/>
        </p:nvSpPr>
        <p:spPr>
          <a:xfrm>
            <a:off x="467544" y="1700808"/>
            <a:ext cx="7848872" cy="3785652"/>
          </a:xfrm>
          <a:prstGeom prst="rect">
            <a:avLst/>
          </a:prstGeom>
          <a:noFill/>
        </p:spPr>
        <p:txBody>
          <a:bodyPr wrap="square" rtlCol="0">
            <a:spAutoFit/>
          </a:bodyPr>
          <a:lstStyle/>
          <a:p>
            <a:r>
              <a:rPr lang="zh-CN" altLang="en-US" sz="1600" b="1" dirty="0" smtClean="0"/>
              <a:t>前提条件：</a:t>
            </a:r>
            <a:r>
              <a:rPr lang="zh-CN" altLang="en-US" sz="1600" dirty="0" smtClean="0"/>
              <a:t>职工与单位解除劳动关系且户籍迁出本市的，可申请销户提取职工本人住房公积金账户内的本息余额。</a:t>
            </a:r>
            <a:endParaRPr lang="en-US" altLang="zh-CN" sz="1600" dirty="0" smtClean="0"/>
          </a:p>
          <a:p>
            <a:endParaRPr lang="zh-CN" altLang="en-US" sz="1600" dirty="0" smtClean="0"/>
          </a:p>
          <a:p>
            <a:r>
              <a:rPr lang="zh-CN" altLang="en-US" sz="1600" b="1" dirty="0" smtClean="0"/>
              <a:t>申请材料：</a:t>
            </a:r>
            <a:r>
              <a:rPr lang="en-US" altLang="zh-CN" sz="1600" dirty="0" smtClean="0"/>
              <a:t>1.《</a:t>
            </a:r>
            <a:r>
              <a:rPr lang="zh-CN" altLang="en-US" sz="1600" dirty="0" smtClean="0"/>
              <a:t>深圳市住房公积金其他情形提取申请表</a:t>
            </a:r>
            <a:r>
              <a:rPr lang="en-US" altLang="zh-CN" sz="1600" dirty="0" smtClean="0"/>
              <a:t>》</a:t>
            </a:r>
            <a:r>
              <a:rPr lang="zh-CN" altLang="en-US" sz="1600" dirty="0" smtClean="0"/>
              <a:t>一份；</a:t>
            </a:r>
          </a:p>
          <a:p>
            <a:r>
              <a:rPr lang="en-US" altLang="zh-CN" sz="1600" dirty="0" smtClean="0"/>
              <a:t>2.</a:t>
            </a:r>
            <a:r>
              <a:rPr lang="zh-CN" altLang="en-US" sz="1600" dirty="0" smtClean="0"/>
              <a:t>职工身份证原件；</a:t>
            </a:r>
          </a:p>
          <a:p>
            <a:r>
              <a:rPr lang="en-US" altLang="zh-CN" sz="1600" dirty="0" smtClean="0"/>
              <a:t>3.</a:t>
            </a:r>
            <a:r>
              <a:rPr lang="zh-CN" altLang="en-US" sz="1600" dirty="0" smtClean="0"/>
              <a:t>职工住房公积金联名卡原件；</a:t>
            </a:r>
          </a:p>
          <a:p>
            <a:r>
              <a:rPr lang="en-US" altLang="zh-CN" sz="1600" dirty="0" smtClean="0"/>
              <a:t>4.</a:t>
            </a:r>
            <a:r>
              <a:rPr lang="zh-CN" altLang="en-US" sz="1600" dirty="0" smtClean="0"/>
              <a:t>户籍迁移（迁入异地或迁出本市）证明原件及复印件一份或迁入地户口簿原件及复印件一份；</a:t>
            </a:r>
          </a:p>
          <a:p>
            <a:r>
              <a:rPr lang="en-US" altLang="zh-CN" sz="1600" dirty="0" smtClean="0"/>
              <a:t>5.</a:t>
            </a:r>
            <a:r>
              <a:rPr lang="zh-CN" altLang="en-US" sz="1600" dirty="0" smtClean="0"/>
              <a:t>委托配偶办理的，须提交配偶的身份证、结婚证原件及复印件一份；委托其他人办理的，须提交受托人的身份证原件及复印件一份，并同时提交经公证机关公证的授权委托书原件。</a:t>
            </a:r>
            <a:endParaRPr lang="en-US" altLang="zh-CN" sz="1600" dirty="0" smtClean="0"/>
          </a:p>
          <a:p>
            <a:endParaRPr lang="zh-CN" altLang="en-US" sz="1600" dirty="0" smtClean="0"/>
          </a:p>
          <a:p>
            <a:r>
              <a:rPr lang="zh-CN" altLang="en-US" sz="1600" b="1" dirty="0" smtClean="0"/>
              <a:t>注意事项：</a:t>
            </a:r>
            <a:r>
              <a:rPr lang="en-US" altLang="zh-CN" sz="1600" dirty="0" smtClean="0"/>
              <a:t>1.</a:t>
            </a:r>
            <a:r>
              <a:rPr lang="zh-CN" altLang="en-US" sz="1600" dirty="0" smtClean="0"/>
              <a:t>办理提取业务前须先修改住房公积金账户初始密码，职工可登录深圳市住房公积金管理中心网上办事大厅直接修改；</a:t>
            </a:r>
          </a:p>
          <a:p>
            <a:r>
              <a:rPr lang="en-US" altLang="zh-CN" sz="1600" dirty="0" smtClean="0"/>
              <a:t>2.</a:t>
            </a:r>
            <a:r>
              <a:rPr lang="zh-CN" altLang="en-US" sz="1600" dirty="0" smtClean="0"/>
              <a:t>办理销户提取业务前，个人账户须为封存状态，封存手续由单位办理。</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836712"/>
            <a:ext cx="8305800" cy="866360"/>
          </a:xfrm>
        </p:spPr>
        <p:txBody>
          <a:bodyPr>
            <a:normAutofit fontScale="90000"/>
          </a:bodyPr>
          <a:lstStyle/>
          <a:p>
            <a:r>
              <a:rPr lang="zh-CN" altLang="en-US" sz="2800" dirty="0" smtClean="0">
                <a:solidFill>
                  <a:srgbClr val="00B050"/>
                </a:solidFill>
              </a:rPr>
              <a:t>户籍不在本市并已申请基本养老保险和基本医疗保险关系转移手续</a:t>
            </a:r>
            <a:endParaRPr lang="zh-CN" altLang="en-US" sz="2800" dirty="0">
              <a:solidFill>
                <a:srgbClr val="00B050"/>
              </a:solidFill>
            </a:endParaRPr>
          </a:p>
        </p:txBody>
      </p:sp>
      <p:sp>
        <p:nvSpPr>
          <p:cNvPr id="4" name="矩形 3"/>
          <p:cNvSpPr/>
          <p:nvPr/>
        </p:nvSpPr>
        <p:spPr>
          <a:xfrm>
            <a:off x="1259632" y="260648"/>
            <a:ext cx="1811714" cy="369332"/>
          </a:xfrm>
          <a:prstGeom prst="rect">
            <a:avLst/>
          </a:prstGeom>
        </p:spPr>
        <p:txBody>
          <a:bodyPr wrap="none">
            <a:spAutoFit/>
          </a:bodyPr>
          <a:lstStyle/>
          <a:p>
            <a:r>
              <a:rPr lang="zh-CN" altLang="en-US" b="1" dirty="0" smtClean="0">
                <a:solidFill>
                  <a:srgbClr val="FF0000"/>
                </a:solidFill>
              </a:rPr>
              <a:t>非住房消费提取</a:t>
            </a:r>
            <a:endParaRPr lang="zh-CN" altLang="en-US" dirty="0"/>
          </a:p>
        </p:txBody>
      </p:sp>
      <p:pic>
        <p:nvPicPr>
          <p:cNvPr id="5" name="图片 4" descr="2012-05-03_141153.png"/>
          <p:cNvPicPr>
            <a:picLocks noChangeAspect="1"/>
          </p:cNvPicPr>
          <p:nvPr/>
        </p:nvPicPr>
        <p:blipFill>
          <a:blip r:embed="rId2" cstate="print"/>
          <a:stretch>
            <a:fillRect/>
          </a:stretch>
        </p:blipFill>
        <p:spPr>
          <a:xfrm>
            <a:off x="0" y="0"/>
            <a:ext cx="1115616" cy="899411"/>
          </a:xfrm>
          <a:prstGeom prst="rect">
            <a:avLst/>
          </a:prstGeom>
        </p:spPr>
      </p:pic>
      <p:sp>
        <p:nvSpPr>
          <p:cNvPr id="6" name="TextBox 5"/>
          <p:cNvSpPr txBox="1"/>
          <p:nvPr/>
        </p:nvSpPr>
        <p:spPr>
          <a:xfrm>
            <a:off x="395536" y="1772816"/>
            <a:ext cx="7848872" cy="4031873"/>
          </a:xfrm>
          <a:prstGeom prst="rect">
            <a:avLst/>
          </a:prstGeom>
          <a:noFill/>
        </p:spPr>
        <p:txBody>
          <a:bodyPr wrap="square" rtlCol="0">
            <a:spAutoFit/>
          </a:bodyPr>
          <a:lstStyle/>
          <a:p>
            <a:r>
              <a:rPr lang="zh-CN" altLang="en-US" sz="1600" b="1" dirty="0" smtClean="0"/>
              <a:t>前提条件：</a:t>
            </a:r>
            <a:r>
              <a:rPr lang="zh-CN" altLang="en-US" sz="1600" dirty="0" smtClean="0"/>
              <a:t>职工与单位解除劳动关系且户籍不在本市并已申请基本养老保险或者基本医疗保险关系转移手续，可申请销户提取职工本人住房公积金账户内的本息余额。</a:t>
            </a:r>
            <a:endParaRPr lang="en-US" altLang="zh-CN" sz="1600" dirty="0" smtClean="0"/>
          </a:p>
          <a:p>
            <a:endParaRPr lang="zh-CN" altLang="en-US" sz="1600" dirty="0" smtClean="0"/>
          </a:p>
          <a:p>
            <a:r>
              <a:rPr lang="zh-CN" altLang="en-US" sz="1600" b="1" dirty="0" smtClean="0"/>
              <a:t>申请材料：</a:t>
            </a:r>
            <a:r>
              <a:rPr lang="en-US" altLang="zh-CN" sz="1600" dirty="0" smtClean="0"/>
              <a:t>1.《</a:t>
            </a:r>
            <a:r>
              <a:rPr lang="zh-CN" altLang="en-US" sz="1600" dirty="0" smtClean="0"/>
              <a:t>深圳市住房公积金其他情形提取申请表</a:t>
            </a:r>
            <a:r>
              <a:rPr lang="en-US" altLang="zh-CN" sz="1600" dirty="0" smtClean="0"/>
              <a:t>》</a:t>
            </a:r>
            <a:r>
              <a:rPr lang="zh-CN" altLang="en-US" sz="1600" dirty="0" smtClean="0"/>
              <a:t>一份；</a:t>
            </a:r>
          </a:p>
          <a:p>
            <a:r>
              <a:rPr lang="en-US" altLang="zh-CN" sz="1600" dirty="0" smtClean="0"/>
              <a:t>2.</a:t>
            </a:r>
            <a:r>
              <a:rPr lang="zh-CN" altLang="en-US" sz="1600" dirty="0" smtClean="0"/>
              <a:t>职工身份证原件；</a:t>
            </a:r>
          </a:p>
          <a:p>
            <a:r>
              <a:rPr lang="en-US" altLang="zh-CN" sz="1600" dirty="0" smtClean="0"/>
              <a:t>3.</a:t>
            </a:r>
            <a:r>
              <a:rPr lang="zh-CN" altLang="en-US" sz="1600" dirty="0" smtClean="0"/>
              <a:t>职工住房公积金联名卡原件；</a:t>
            </a:r>
          </a:p>
          <a:p>
            <a:r>
              <a:rPr lang="en-US" altLang="zh-CN" sz="1600" dirty="0" smtClean="0"/>
              <a:t>4.</a:t>
            </a:r>
            <a:r>
              <a:rPr lang="zh-CN" altLang="en-US" sz="1600" dirty="0" smtClean="0"/>
              <a:t>深圳市社会保险基金管理局出具的</a:t>
            </a:r>
            <a:r>
              <a:rPr lang="en-US" altLang="zh-CN" sz="1600" dirty="0" smtClean="0"/>
              <a:t>《</a:t>
            </a:r>
            <a:r>
              <a:rPr lang="zh-CN" altLang="en-US" sz="1600" dirty="0" smtClean="0"/>
              <a:t>基本养老保险参保缴费凭证</a:t>
            </a:r>
            <a:r>
              <a:rPr lang="en-US" altLang="zh-CN" sz="1600" dirty="0" smtClean="0"/>
              <a:t>》</a:t>
            </a:r>
            <a:r>
              <a:rPr lang="zh-CN" altLang="en-US" sz="1600" dirty="0" smtClean="0"/>
              <a:t>（或基本养老保险参保凭证）或者医疗保险</a:t>
            </a:r>
            <a:r>
              <a:rPr lang="en-US" altLang="zh-CN" sz="1600" dirty="0" smtClean="0"/>
              <a:t>《</a:t>
            </a:r>
            <a:r>
              <a:rPr lang="zh-CN" altLang="en-US" sz="1600" dirty="0" smtClean="0"/>
              <a:t>参保凭证</a:t>
            </a:r>
            <a:r>
              <a:rPr lang="en-US" altLang="zh-CN" sz="1600" dirty="0" smtClean="0"/>
              <a:t>》</a:t>
            </a:r>
            <a:r>
              <a:rPr lang="zh-CN" altLang="en-US" sz="1600" dirty="0" smtClean="0"/>
              <a:t>等申请转移手续证明文件原件；</a:t>
            </a:r>
          </a:p>
          <a:p>
            <a:r>
              <a:rPr lang="en-US" altLang="zh-CN" sz="1600" dirty="0" smtClean="0"/>
              <a:t>5.</a:t>
            </a:r>
            <a:r>
              <a:rPr lang="zh-CN" altLang="en-US" sz="1600" dirty="0" smtClean="0"/>
              <a:t>委托配偶办理的，须提交配偶的身份证、结婚证原件及复印件一份；委托其他人办理的，须提交受托人的身份证原件及复印件一份，并同时提交经公证机关公证的授权委托书原件。</a:t>
            </a:r>
            <a:endParaRPr lang="en-US" altLang="zh-CN" sz="1600" dirty="0" smtClean="0"/>
          </a:p>
          <a:p>
            <a:endParaRPr lang="en-US" altLang="zh-CN" sz="1600" dirty="0" smtClean="0"/>
          </a:p>
          <a:p>
            <a:r>
              <a:rPr lang="zh-CN" altLang="en-US" sz="1600" b="1" dirty="0" smtClean="0"/>
              <a:t>注意事项：</a:t>
            </a:r>
            <a:r>
              <a:rPr lang="en-US" altLang="zh-CN" sz="1600" dirty="0" smtClean="0"/>
              <a:t>1.</a:t>
            </a:r>
            <a:r>
              <a:rPr lang="zh-CN" altLang="en-US" sz="1600" dirty="0" smtClean="0"/>
              <a:t>办理提取业务前须先修改住房公积金账户初始密码，职工可登录深圳市住房公积金管理中心网上办事大厅直接修改；</a:t>
            </a:r>
          </a:p>
          <a:p>
            <a:r>
              <a:rPr lang="en-US" altLang="zh-CN" sz="1600" dirty="0" smtClean="0"/>
              <a:t>2.</a:t>
            </a:r>
            <a:r>
              <a:rPr lang="zh-CN" altLang="en-US" sz="1600" dirty="0" smtClean="0"/>
              <a:t>办理销户提取业务前，个人账户须为封存状态，封存手续由单位办理；</a:t>
            </a:r>
          </a:p>
          <a:p>
            <a:r>
              <a:rPr lang="en-US" altLang="zh-CN" sz="1600" dirty="0" smtClean="0"/>
              <a:t>3.</a:t>
            </a:r>
            <a:r>
              <a:rPr lang="zh-CN" altLang="en-US" sz="1600" dirty="0" smtClean="0"/>
              <a:t>申请人在申请受理后且资金未结算前，可凭身份证和联名卡办理撤销申请。</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908720"/>
            <a:ext cx="8305800" cy="576064"/>
          </a:xfrm>
        </p:spPr>
        <p:txBody>
          <a:bodyPr>
            <a:normAutofit fontScale="90000"/>
          </a:bodyPr>
          <a:lstStyle/>
          <a:p>
            <a:r>
              <a:rPr lang="zh-CN" altLang="en-US" dirty="0" smtClean="0">
                <a:solidFill>
                  <a:srgbClr val="00B050"/>
                </a:solidFill>
              </a:rPr>
              <a:t>享受最低生活保障</a:t>
            </a:r>
            <a:endParaRPr lang="zh-CN" altLang="en-US" dirty="0">
              <a:solidFill>
                <a:srgbClr val="00B050"/>
              </a:solidFill>
            </a:endParaRPr>
          </a:p>
        </p:txBody>
      </p:sp>
      <p:sp>
        <p:nvSpPr>
          <p:cNvPr id="4" name="矩形 3"/>
          <p:cNvSpPr/>
          <p:nvPr/>
        </p:nvSpPr>
        <p:spPr>
          <a:xfrm>
            <a:off x="1259632" y="260648"/>
            <a:ext cx="1811714" cy="369332"/>
          </a:xfrm>
          <a:prstGeom prst="rect">
            <a:avLst/>
          </a:prstGeom>
        </p:spPr>
        <p:txBody>
          <a:bodyPr wrap="none">
            <a:spAutoFit/>
          </a:bodyPr>
          <a:lstStyle/>
          <a:p>
            <a:r>
              <a:rPr lang="zh-CN" altLang="en-US" b="1" dirty="0" smtClean="0">
                <a:solidFill>
                  <a:srgbClr val="FF0000"/>
                </a:solidFill>
              </a:rPr>
              <a:t>非住房消费提取</a:t>
            </a:r>
            <a:endParaRPr lang="zh-CN" altLang="en-US" dirty="0"/>
          </a:p>
        </p:txBody>
      </p:sp>
      <p:pic>
        <p:nvPicPr>
          <p:cNvPr id="5" name="图片 4" descr="2012-05-03_141153.png"/>
          <p:cNvPicPr>
            <a:picLocks noChangeAspect="1"/>
          </p:cNvPicPr>
          <p:nvPr/>
        </p:nvPicPr>
        <p:blipFill>
          <a:blip r:embed="rId2" cstate="print"/>
          <a:stretch>
            <a:fillRect/>
          </a:stretch>
        </p:blipFill>
        <p:spPr>
          <a:xfrm>
            <a:off x="0" y="0"/>
            <a:ext cx="1115616" cy="899411"/>
          </a:xfrm>
          <a:prstGeom prst="rect">
            <a:avLst/>
          </a:prstGeom>
        </p:spPr>
      </p:pic>
      <p:sp>
        <p:nvSpPr>
          <p:cNvPr id="6" name="TextBox 5"/>
          <p:cNvSpPr txBox="1"/>
          <p:nvPr/>
        </p:nvSpPr>
        <p:spPr>
          <a:xfrm>
            <a:off x="611560" y="1484784"/>
            <a:ext cx="6624736" cy="4278094"/>
          </a:xfrm>
          <a:prstGeom prst="rect">
            <a:avLst/>
          </a:prstGeom>
          <a:noFill/>
        </p:spPr>
        <p:txBody>
          <a:bodyPr wrap="square" rtlCol="0">
            <a:spAutoFit/>
          </a:bodyPr>
          <a:lstStyle/>
          <a:p>
            <a:r>
              <a:rPr lang="zh-CN" altLang="en-US" sz="1600" b="1" dirty="0" smtClean="0"/>
              <a:t>前提条件：</a:t>
            </a:r>
            <a:r>
              <a:rPr lang="zh-CN" altLang="en-US" sz="1600" dirty="0" smtClean="0"/>
              <a:t>本市户籍家庭享受最低生活保障的职工，可申请提取本人住房公积金账户内的余额，但不能销户。</a:t>
            </a:r>
            <a:endParaRPr lang="en-US" altLang="zh-CN" sz="1600" dirty="0" smtClean="0"/>
          </a:p>
          <a:p>
            <a:endParaRPr lang="zh-CN" altLang="en-US" sz="1600" dirty="0" smtClean="0"/>
          </a:p>
          <a:p>
            <a:r>
              <a:rPr lang="zh-CN" altLang="en-US" sz="1600" b="1" dirty="0" smtClean="0"/>
              <a:t>申请材料：</a:t>
            </a:r>
            <a:r>
              <a:rPr lang="en-US" altLang="zh-CN" sz="1600" dirty="0" smtClean="0"/>
              <a:t>1.《</a:t>
            </a:r>
            <a:r>
              <a:rPr lang="zh-CN" altLang="en-US" sz="1600" dirty="0" smtClean="0"/>
              <a:t>深圳市住房公积金其他情形提取申请表</a:t>
            </a:r>
            <a:r>
              <a:rPr lang="en-US" altLang="zh-CN" sz="1600" dirty="0" smtClean="0"/>
              <a:t>》</a:t>
            </a:r>
            <a:r>
              <a:rPr lang="zh-CN" altLang="en-US" sz="1600" dirty="0" smtClean="0"/>
              <a:t>一份；</a:t>
            </a:r>
          </a:p>
          <a:p>
            <a:r>
              <a:rPr lang="en-US" altLang="zh-CN" sz="1600" dirty="0" smtClean="0"/>
              <a:t>2.</a:t>
            </a:r>
            <a:r>
              <a:rPr lang="zh-CN" altLang="en-US" sz="1600" dirty="0" smtClean="0"/>
              <a:t>职工身份证件原件；</a:t>
            </a:r>
          </a:p>
          <a:p>
            <a:r>
              <a:rPr lang="en-US" altLang="zh-CN" sz="1600" dirty="0" smtClean="0"/>
              <a:t>3.</a:t>
            </a:r>
            <a:r>
              <a:rPr lang="zh-CN" altLang="en-US" sz="1600" dirty="0" smtClean="0"/>
              <a:t>职工住房公积金联名卡原件；</a:t>
            </a:r>
          </a:p>
          <a:p>
            <a:r>
              <a:rPr lang="en-US" altLang="zh-CN" sz="1600" dirty="0" smtClean="0"/>
              <a:t>4.《</a:t>
            </a:r>
            <a:r>
              <a:rPr lang="zh-CN" altLang="en-US" sz="1600" dirty="0" smtClean="0"/>
              <a:t>深圳市居民最低生活保障金领取证</a:t>
            </a:r>
            <a:r>
              <a:rPr lang="en-US" altLang="zh-CN" sz="1600" dirty="0" smtClean="0"/>
              <a:t>》</a:t>
            </a:r>
            <a:r>
              <a:rPr lang="zh-CN" altLang="en-US" sz="1600" dirty="0" smtClean="0"/>
              <a:t>原件及复印件一份；</a:t>
            </a:r>
          </a:p>
          <a:p>
            <a:r>
              <a:rPr lang="en-US" altLang="zh-CN" sz="1600" dirty="0" smtClean="0"/>
              <a:t>5.</a:t>
            </a:r>
            <a:r>
              <a:rPr lang="zh-CN" altLang="en-US" sz="1600" dirty="0" smtClean="0"/>
              <a:t>委托配偶办理的，须提交配偶的身份证、结婚证原件及复印件一份；委托其他人办理的，须提交受托人的身份证原件及复印件一份，并同时提交经公证机关公证的授权委托书原件。</a:t>
            </a:r>
            <a:endParaRPr lang="en-US" altLang="zh-CN" sz="1600" dirty="0" smtClean="0"/>
          </a:p>
          <a:p>
            <a:endParaRPr lang="zh-CN" altLang="en-US" sz="1600" dirty="0" smtClean="0"/>
          </a:p>
          <a:p>
            <a:r>
              <a:rPr lang="zh-CN" altLang="en-US" sz="1600" b="1" dirty="0" smtClean="0"/>
              <a:t>注意事项：</a:t>
            </a:r>
            <a:r>
              <a:rPr lang="en-US" altLang="zh-CN" sz="1600" dirty="0" smtClean="0"/>
              <a:t>1.</a:t>
            </a:r>
            <a:r>
              <a:rPr lang="zh-CN" altLang="en-US" sz="1600" dirty="0" smtClean="0"/>
              <a:t>职工办理提取业务前须先修改住房公积金账户初始密码，职工可登录深圳市住房公积金管理中心网上办事大厅直接修改；</a:t>
            </a:r>
          </a:p>
          <a:p>
            <a:r>
              <a:rPr lang="en-US" altLang="zh-CN" sz="1600" dirty="0" smtClean="0"/>
              <a:t>2.《</a:t>
            </a:r>
            <a:r>
              <a:rPr lang="zh-CN" altLang="en-US" sz="1600" dirty="0" smtClean="0"/>
              <a:t>深圳市居民最低生活保障金领取证</a:t>
            </a:r>
            <a:r>
              <a:rPr lang="en-US" altLang="zh-CN" sz="1600" dirty="0" smtClean="0"/>
              <a:t>》</a:t>
            </a:r>
            <a:r>
              <a:rPr lang="zh-CN" altLang="en-US" sz="1600" dirty="0" smtClean="0"/>
              <a:t>须在有效期内；</a:t>
            </a:r>
          </a:p>
          <a:p>
            <a:r>
              <a:rPr lang="en-US" altLang="zh-CN" sz="1600" dirty="0" smtClean="0"/>
              <a:t>3.</a:t>
            </a:r>
            <a:r>
              <a:rPr lang="zh-CN" altLang="en-US" sz="1600" dirty="0" smtClean="0"/>
              <a:t>住房公积金可提取额度以深圳市住房公积金管理中心按照</a:t>
            </a:r>
            <a:r>
              <a:rPr lang="en-US" altLang="zh-CN" sz="1600" dirty="0" smtClean="0"/>
              <a:t>《</a:t>
            </a:r>
            <a:r>
              <a:rPr lang="zh-CN" altLang="en-US" sz="1600" dirty="0" smtClean="0"/>
              <a:t>深圳市住房公积金提取管理暂行规定</a:t>
            </a:r>
            <a:r>
              <a:rPr lang="en-US" altLang="zh-CN" sz="1600" dirty="0" smtClean="0"/>
              <a:t>》</a:t>
            </a:r>
            <a:r>
              <a:rPr lang="zh-CN" altLang="en-US" sz="1600" dirty="0" smtClean="0"/>
              <a:t>等规定审核的额度为准。</a:t>
            </a:r>
          </a:p>
          <a:p>
            <a:endParaRPr lang="zh-CN" altLang="en-US" sz="1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764704"/>
            <a:ext cx="8305800" cy="578328"/>
          </a:xfrm>
        </p:spPr>
        <p:txBody>
          <a:bodyPr>
            <a:normAutofit/>
          </a:bodyPr>
          <a:lstStyle/>
          <a:p>
            <a:r>
              <a:rPr lang="zh-CN" altLang="en-US" sz="2800" dirty="0" smtClean="0">
                <a:solidFill>
                  <a:srgbClr val="00B050"/>
                </a:solidFill>
              </a:rPr>
              <a:t>职工本人或者家庭成员患重大疾病</a:t>
            </a:r>
            <a:endParaRPr lang="zh-CN" altLang="en-US" sz="2800" dirty="0">
              <a:solidFill>
                <a:srgbClr val="00B050"/>
              </a:solidFill>
            </a:endParaRPr>
          </a:p>
        </p:txBody>
      </p:sp>
      <p:sp>
        <p:nvSpPr>
          <p:cNvPr id="4" name="矩形 3"/>
          <p:cNvSpPr/>
          <p:nvPr/>
        </p:nvSpPr>
        <p:spPr>
          <a:xfrm>
            <a:off x="1259632" y="260648"/>
            <a:ext cx="1811714" cy="369332"/>
          </a:xfrm>
          <a:prstGeom prst="rect">
            <a:avLst/>
          </a:prstGeom>
        </p:spPr>
        <p:txBody>
          <a:bodyPr wrap="none">
            <a:spAutoFit/>
          </a:bodyPr>
          <a:lstStyle/>
          <a:p>
            <a:r>
              <a:rPr lang="zh-CN" altLang="en-US" b="1" dirty="0" smtClean="0">
                <a:solidFill>
                  <a:srgbClr val="FF0000"/>
                </a:solidFill>
              </a:rPr>
              <a:t>非住房消费提取</a:t>
            </a:r>
            <a:endParaRPr lang="zh-CN" altLang="en-US" dirty="0"/>
          </a:p>
        </p:txBody>
      </p:sp>
      <p:pic>
        <p:nvPicPr>
          <p:cNvPr id="5" name="图片 4" descr="2012-05-03_141153.png"/>
          <p:cNvPicPr>
            <a:picLocks noChangeAspect="1"/>
          </p:cNvPicPr>
          <p:nvPr/>
        </p:nvPicPr>
        <p:blipFill>
          <a:blip r:embed="rId2" cstate="print"/>
          <a:stretch>
            <a:fillRect/>
          </a:stretch>
        </p:blipFill>
        <p:spPr>
          <a:xfrm>
            <a:off x="0" y="0"/>
            <a:ext cx="1115616" cy="899411"/>
          </a:xfrm>
          <a:prstGeom prst="rect">
            <a:avLst/>
          </a:prstGeom>
        </p:spPr>
      </p:pic>
      <p:sp>
        <p:nvSpPr>
          <p:cNvPr id="6" name="TextBox 5"/>
          <p:cNvSpPr txBox="1"/>
          <p:nvPr/>
        </p:nvSpPr>
        <p:spPr>
          <a:xfrm>
            <a:off x="251520" y="1379577"/>
            <a:ext cx="8640960" cy="5047536"/>
          </a:xfrm>
          <a:prstGeom prst="rect">
            <a:avLst/>
          </a:prstGeom>
          <a:noFill/>
        </p:spPr>
        <p:txBody>
          <a:bodyPr wrap="square" rtlCol="0">
            <a:spAutoFit/>
          </a:bodyPr>
          <a:lstStyle/>
          <a:p>
            <a:r>
              <a:rPr lang="zh-CN" altLang="en-US" sz="1400" b="1" dirty="0" smtClean="0"/>
              <a:t>前提条件：</a:t>
            </a:r>
            <a:r>
              <a:rPr lang="zh-CN" altLang="en-US" sz="1400" dirty="0" smtClean="0"/>
              <a:t>因职工本人或其家庭成员（包括配偶及未成年子女）患重大疾病或重大手术的：慢性肾衰竭（尿毒症）、恶性肿瘤、再生障碍性贫血、慢性重型肝炎、心脏瓣膜置换手术、冠状动脉旁路手术、颅内肿瘤开颅摘除手术、重大器官移植手术、主动脉手术，可申请提取本人住房公积金账户内的金额用于支付社会保险医疗费报销后的自费部分，但不能销户。</a:t>
            </a:r>
            <a:endParaRPr lang="en-US" altLang="zh-CN" sz="1400" dirty="0" smtClean="0"/>
          </a:p>
          <a:p>
            <a:endParaRPr lang="zh-CN" altLang="en-US" sz="1400" dirty="0" smtClean="0"/>
          </a:p>
          <a:p>
            <a:r>
              <a:rPr lang="zh-CN" altLang="en-US" sz="1400" b="1" dirty="0" smtClean="0"/>
              <a:t>申请材料：</a:t>
            </a:r>
            <a:r>
              <a:rPr lang="en-US" altLang="zh-CN" sz="1400" dirty="0" smtClean="0"/>
              <a:t>1.《</a:t>
            </a:r>
            <a:r>
              <a:rPr lang="zh-CN" altLang="en-US" sz="1400" dirty="0" smtClean="0"/>
              <a:t>深圳市住房公积金其他情形提取申请表</a:t>
            </a:r>
            <a:r>
              <a:rPr lang="en-US" altLang="zh-CN" sz="1400" dirty="0" smtClean="0"/>
              <a:t>》</a:t>
            </a:r>
            <a:r>
              <a:rPr lang="zh-CN" altLang="en-US" sz="1400" dirty="0" smtClean="0"/>
              <a:t>一份；</a:t>
            </a:r>
          </a:p>
          <a:p>
            <a:r>
              <a:rPr lang="en-US" altLang="zh-CN" sz="1400" dirty="0" smtClean="0"/>
              <a:t>2.</a:t>
            </a:r>
            <a:r>
              <a:rPr lang="zh-CN" altLang="en-US" sz="1400" dirty="0" smtClean="0"/>
              <a:t>职工身份证原件；</a:t>
            </a:r>
          </a:p>
          <a:p>
            <a:r>
              <a:rPr lang="en-US" altLang="zh-CN" sz="1400" dirty="0" smtClean="0"/>
              <a:t>3.</a:t>
            </a:r>
            <a:r>
              <a:rPr lang="zh-CN" altLang="en-US" sz="1400" dirty="0" smtClean="0"/>
              <a:t>职工住房公积金联名卡原件；</a:t>
            </a:r>
          </a:p>
          <a:p>
            <a:r>
              <a:rPr lang="en-US" altLang="zh-CN" sz="1400" dirty="0" smtClean="0"/>
              <a:t>4.</a:t>
            </a:r>
            <a:r>
              <a:rPr lang="zh-CN" altLang="en-US" sz="1400" dirty="0" smtClean="0"/>
              <a:t>职工家庭患病成员身份证原件及复印件一份；</a:t>
            </a:r>
          </a:p>
          <a:p>
            <a:r>
              <a:rPr lang="en-US" altLang="zh-CN" sz="1400" dirty="0" smtClean="0"/>
              <a:t>5.</a:t>
            </a:r>
            <a:r>
              <a:rPr lang="zh-CN" altLang="en-US" sz="1400" dirty="0" smtClean="0"/>
              <a:t>患者为职工配偶的，须提供配偶身份证和结婚证原件及复印件一份；</a:t>
            </a:r>
          </a:p>
          <a:p>
            <a:r>
              <a:rPr lang="zh-CN" altLang="en-US" sz="1400" dirty="0" smtClean="0"/>
              <a:t>患者为职工未成年子女的，须提交户口簿原件及复印件一份（不能提供户口簿的或者户口簿不能体现家庭关系的，可提供由公安部门出具的其他家庭成员关系证明）；</a:t>
            </a:r>
          </a:p>
          <a:p>
            <a:r>
              <a:rPr lang="en-US" altLang="zh-CN" sz="1400" dirty="0" smtClean="0"/>
              <a:t>6.</a:t>
            </a:r>
            <a:r>
              <a:rPr lang="zh-CN" altLang="en-US" sz="1400" dirty="0" smtClean="0"/>
              <a:t>二级甲等及以上医院出具并加盖医院诊断证明章的</a:t>
            </a:r>
            <a:r>
              <a:rPr lang="en-US" altLang="zh-CN" sz="1400" dirty="0" smtClean="0"/>
              <a:t>《</a:t>
            </a:r>
            <a:r>
              <a:rPr lang="zh-CN" altLang="en-US" sz="1400" dirty="0" smtClean="0"/>
              <a:t>诊断证明书</a:t>
            </a:r>
            <a:r>
              <a:rPr lang="en-US" altLang="zh-CN" sz="1400" dirty="0" smtClean="0"/>
              <a:t>》</a:t>
            </a:r>
            <a:r>
              <a:rPr lang="zh-CN" altLang="en-US" sz="1400" dirty="0" smtClean="0"/>
              <a:t>原件及复印件一份；</a:t>
            </a:r>
          </a:p>
          <a:p>
            <a:r>
              <a:rPr lang="en-US" altLang="zh-CN" sz="1400" dirty="0" smtClean="0"/>
              <a:t>7.</a:t>
            </a:r>
            <a:r>
              <a:rPr lang="zh-CN" altLang="en-US" sz="1400" dirty="0" smtClean="0"/>
              <a:t>深圳市社会保险医疗费报销单原件及复印件一份（职工已在医院刷医保卡记账的，提供</a:t>
            </a:r>
            <a:r>
              <a:rPr lang="en-US" altLang="zh-CN" sz="1400" dirty="0" smtClean="0"/>
              <a:t>《</a:t>
            </a:r>
            <a:r>
              <a:rPr lang="zh-CN" altLang="en-US" sz="1400" dirty="0" smtClean="0"/>
              <a:t>广东省医疗机构门</a:t>
            </a:r>
            <a:r>
              <a:rPr lang="en-US" altLang="zh-CN" sz="1400" dirty="0" smtClean="0"/>
              <a:t>(</a:t>
            </a:r>
            <a:r>
              <a:rPr lang="zh-CN" altLang="en-US" sz="1400" dirty="0" smtClean="0"/>
              <a:t>急</a:t>
            </a:r>
            <a:r>
              <a:rPr lang="en-US" altLang="zh-CN" sz="1400" dirty="0" smtClean="0"/>
              <a:t>)</a:t>
            </a:r>
            <a:r>
              <a:rPr lang="zh-CN" altLang="en-US" sz="1400" dirty="0" smtClean="0"/>
              <a:t>诊、住院收费收据</a:t>
            </a:r>
            <a:r>
              <a:rPr lang="en-US" altLang="zh-CN" sz="1400" dirty="0" smtClean="0"/>
              <a:t>》</a:t>
            </a:r>
            <a:r>
              <a:rPr lang="zh-CN" altLang="en-US" sz="1400" dirty="0" smtClean="0"/>
              <a:t>原件及复印件一份）；</a:t>
            </a:r>
          </a:p>
          <a:p>
            <a:r>
              <a:rPr lang="en-US" altLang="zh-CN" sz="1400" dirty="0" smtClean="0"/>
              <a:t>8.</a:t>
            </a:r>
            <a:r>
              <a:rPr lang="zh-CN" altLang="en-US" sz="1400" dirty="0" smtClean="0"/>
              <a:t>委托配偶办理的，须提交配偶的身份证、结婚证原件及复印件一份；委托其他人办理的，须提交受托人的身份证原件及复印件一份，并同时提交经公证机关公证的授权委托书原件。</a:t>
            </a:r>
            <a:endParaRPr lang="en-US" altLang="zh-CN" sz="1400" dirty="0" smtClean="0"/>
          </a:p>
          <a:p>
            <a:endParaRPr lang="zh-CN" altLang="en-US" sz="1400" dirty="0" smtClean="0"/>
          </a:p>
          <a:p>
            <a:r>
              <a:rPr lang="zh-CN" altLang="en-US" sz="1400" b="1" dirty="0" smtClean="0"/>
              <a:t>注意事项：</a:t>
            </a:r>
            <a:r>
              <a:rPr lang="en-US" altLang="zh-CN" sz="1400" dirty="0" smtClean="0"/>
              <a:t>1.</a:t>
            </a:r>
            <a:r>
              <a:rPr lang="zh-CN" altLang="en-US" sz="1400" dirty="0" smtClean="0"/>
              <a:t>职工办理提取业务前须先修改住房公积金账户初始密码，职工可登录深圳市住房公积金管理中心网上办事大厅直接修改；</a:t>
            </a:r>
          </a:p>
          <a:p>
            <a:r>
              <a:rPr lang="en-US" altLang="zh-CN" sz="1400" dirty="0" smtClean="0"/>
              <a:t>2.</a:t>
            </a:r>
            <a:r>
              <a:rPr lang="zh-CN" altLang="en-US" sz="1400" dirty="0" smtClean="0"/>
              <a:t>职工提交医院相关治疗费用的凭证（本市社保票据），凭证开具时间与申请提取时间应当相隔在两年以内；</a:t>
            </a:r>
          </a:p>
          <a:p>
            <a:r>
              <a:rPr lang="en-US" altLang="zh-CN" sz="1400" dirty="0" smtClean="0"/>
              <a:t>3.</a:t>
            </a:r>
            <a:r>
              <a:rPr lang="zh-CN" altLang="en-US" sz="1400" dirty="0" smtClean="0"/>
              <a:t>住房公积金可提取额度以深圳市住房公积金管理中心按照</a:t>
            </a:r>
            <a:r>
              <a:rPr lang="en-US" altLang="zh-CN" sz="1400" dirty="0" smtClean="0"/>
              <a:t>《</a:t>
            </a:r>
            <a:r>
              <a:rPr lang="zh-CN" altLang="en-US" sz="1400" dirty="0" smtClean="0"/>
              <a:t>深圳市住房公积金提取管理暂行规定</a:t>
            </a:r>
            <a:r>
              <a:rPr lang="en-US" altLang="zh-CN" sz="1400" dirty="0" smtClean="0"/>
              <a:t>》</a:t>
            </a:r>
            <a:r>
              <a:rPr lang="zh-CN" altLang="en-US" sz="1400" dirty="0" smtClean="0"/>
              <a:t>等规定审核的额度为准。</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764704"/>
            <a:ext cx="8305800" cy="578328"/>
          </a:xfrm>
        </p:spPr>
        <p:txBody>
          <a:bodyPr>
            <a:normAutofit fontScale="90000"/>
          </a:bodyPr>
          <a:lstStyle/>
          <a:p>
            <a:r>
              <a:rPr lang="zh-CN" altLang="en-US" dirty="0" smtClean="0"/>
              <a:t>公积金提取常识</a:t>
            </a:r>
            <a:endParaRPr lang="zh-CN" altLang="en-US" dirty="0"/>
          </a:p>
        </p:txBody>
      </p:sp>
      <p:pic>
        <p:nvPicPr>
          <p:cNvPr id="4" name="图片 3" descr="2012-05-04_090639.png"/>
          <p:cNvPicPr>
            <a:picLocks noChangeAspect="1"/>
          </p:cNvPicPr>
          <p:nvPr/>
        </p:nvPicPr>
        <p:blipFill>
          <a:blip r:embed="rId2" cstate="print"/>
          <a:stretch>
            <a:fillRect/>
          </a:stretch>
        </p:blipFill>
        <p:spPr>
          <a:xfrm>
            <a:off x="0" y="692696"/>
            <a:ext cx="1628572" cy="2733334"/>
          </a:xfrm>
          <a:prstGeom prst="rect">
            <a:avLst/>
          </a:prstGeom>
        </p:spPr>
      </p:pic>
      <p:sp>
        <p:nvSpPr>
          <p:cNvPr id="5" name="TextBox 4"/>
          <p:cNvSpPr txBox="1"/>
          <p:nvPr/>
        </p:nvSpPr>
        <p:spPr>
          <a:xfrm>
            <a:off x="1835696" y="1484784"/>
            <a:ext cx="6912768" cy="3416320"/>
          </a:xfrm>
          <a:prstGeom prst="rect">
            <a:avLst/>
          </a:prstGeom>
          <a:noFill/>
        </p:spPr>
        <p:txBody>
          <a:bodyPr wrap="square" rtlCol="0">
            <a:spAutoFit/>
          </a:bodyPr>
          <a:lstStyle/>
          <a:p>
            <a:r>
              <a:rPr lang="en-US" altLang="zh-CN" dirty="0" smtClean="0">
                <a:latin typeface="+mn-ea"/>
              </a:rPr>
              <a:t>1</a:t>
            </a:r>
            <a:r>
              <a:rPr lang="zh-CN" altLang="en-US" dirty="0" smtClean="0">
                <a:latin typeface="+mn-ea"/>
              </a:rPr>
              <a:t>、除销户提取外，其他至少需保留当月缴存额度</a:t>
            </a:r>
            <a:r>
              <a:rPr lang="en-US" altLang="zh-CN" dirty="0" smtClean="0">
                <a:latin typeface="+mn-ea"/>
              </a:rPr>
              <a:t>(</a:t>
            </a:r>
            <a:r>
              <a:rPr lang="zh-CN" altLang="en-US" dirty="0" smtClean="0">
                <a:latin typeface="+mn-ea"/>
              </a:rPr>
              <a:t>单位和个人缴纳金额之和）在账户里</a:t>
            </a:r>
            <a:r>
              <a:rPr lang="en-US" altLang="zh-CN" dirty="0" smtClean="0">
                <a:latin typeface="+mn-ea"/>
              </a:rPr>
              <a:t>;</a:t>
            </a:r>
            <a:r>
              <a:rPr lang="zh-CN" altLang="en-US" dirty="0" smtClean="0">
                <a:latin typeface="+mn-ea"/>
              </a:rPr>
              <a:t>其中其他住房性消费提取需累计缴纳深圳住房公积金</a:t>
            </a:r>
            <a:r>
              <a:rPr lang="en-US" altLang="zh-CN" dirty="0" smtClean="0">
                <a:latin typeface="+mn-ea"/>
              </a:rPr>
              <a:t>12</a:t>
            </a:r>
            <a:r>
              <a:rPr lang="zh-CN" altLang="en-US" dirty="0" smtClean="0">
                <a:latin typeface="+mn-ea"/>
              </a:rPr>
              <a:t>个月；</a:t>
            </a:r>
            <a:endParaRPr lang="en-US" altLang="zh-CN" dirty="0" smtClean="0">
              <a:latin typeface="+mn-ea"/>
            </a:endParaRPr>
          </a:p>
          <a:p>
            <a:endParaRPr lang="en-US" altLang="zh-CN" dirty="0" smtClean="0">
              <a:latin typeface="+mn-ea"/>
            </a:endParaRPr>
          </a:p>
          <a:p>
            <a:r>
              <a:rPr lang="en-US" altLang="zh-CN" dirty="0" smtClean="0">
                <a:latin typeface="+mn-ea"/>
              </a:rPr>
              <a:t>2</a:t>
            </a:r>
            <a:r>
              <a:rPr lang="zh-CN" altLang="en-US" dirty="0" smtClean="0">
                <a:latin typeface="+mn-ea"/>
              </a:rPr>
              <a:t>、各项提取的所需的申请表可以通过住房公积金官方网站下载或者是在公积金授权银行网点或公积金管理中心领取；</a:t>
            </a:r>
            <a:endParaRPr lang="en-US" altLang="zh-CN" dirty="0" smtClean="0">
              <a:latin typeface="+mn-ea"/>
            </a:endParaRPr>
          </a:p>
          <a:p>
            <a:endParaRPr lang="en-US" altLang="zh-CN" dirty="0" smtClean="0">
              <a:latin typeface="+mn-ea"/>
            </a:endParaRPr>
          </a:p>
          <a:p>
            <a:r>
              <a:rPr lang="en-US" altLang="zh-CN" dirty="0" smtClean="0">
                <a:latin typeface="+mn-ea"/>
              </a:rPr>
              <a:t>3</a:t>
            </a:r>
            <a:r>
              <a:rPr lang="zh-CN" altLang="en-US" dirty="0" smtClean="0">
                <a:latin typeface="+mn-ea"/>
              </a:rPr>
              <a:t>、现有公积金提取业务柜台办理均需先进行网上预约并修改网上初始密码；</a:t>
            </a:r>
            <a:endParaRPr lang="en-US" altLang="zh-CN" dirty="0" smtClean="0">
              <a:latin typeface="+mn-ea"/>
            </a:endParaRPr>
          </a:p>
          <a:p>
            <a:endParaRPr lang="en-US" altLang="zh-CN" dirty="0" smtClean="0">
              <a:latin typeface="+mn-ea"/>
            </a:endParaRPr>
          </a:p>
          <a:p>
            <a:r>
              <a:rPr lang="en-US" altLang="zh-CN" dirty="0" smtClean="0">
                <a:latin typeface="+mn-ea"/>
              </a:rPr>
              <a:t>4</a:t>
            </a:r>
            <a:r>
              <a:rPr lang="zh-CN" altLang="en-US" dirty="0" smtClean="0">
                <a:latin typeface="+mn-ea"/>
              </a:rPr>
              <a:t>、住房公积金提取需要的基础性资料是员工的身份证</a:t>
            </a:r>
            <a:r>
              <a:rPr lang="en-US" altLang="zh-CN" dirty="0" smtClean="0">
                <a:latin typeface="+mn-ea"/>
              </a:rPr>
              <a:t>+</a:t>
            </a:r>
            <a:r>
              <a:rPr lang="zh-CN" altLang="en-US" dirty="0" smtClean="0">
                <a:latin typeface="+mn-ea"/>
              </a:rPr>
              <a:t>住房公积金联名卡，未领取卡之前暂不能办理住房公积金提取业务。</a:t>
            </a:r>
            <a:endParaRPr lang="zh-CN" altLang="en-US" dirty="0">
              <a:latin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15816" y="260648"/>
            <a:ext cx="5904656" cy="1143000"/>
          </a:xfrm>
        </p:spPr>
        <p:txBody>
          <a:bodyPr>
            <a:noAutofit/>
          </a:bodyPr>
          <a:lstStyle/>
          <a:p>
            <a:r>
              <a:rPr lang="zh-CN" altLang="en-US" dirty="0" smtClean="0"/>
              <a:t>六、深圳住房公积金常见问题解答</a:t>
            </a:r>
            <a:endParaRPr lang="zh-CN" altLang="en-US" dirty="0"/>
          </a:p>
        </p:txBody>
      </p:sp>
      <p:graphicFrame>
        <p:nvGraphicFramePr>
          <p:cNvPr id="5" name="表格 4"/>
          <p:cNvGraphicFramePr>
            <a:graphicFrameLocks noGrp="1"/>
          </p:cNvGraphicFramePr>
          <p:nvPr/>
        </p:nvGraphicFramePr>
        <p:xfrm>
          <a:off x="251520" y="1484784"/>
          <a:ext cx="8640960" cy="4957413"/>
        </p:xfrm>
        <a:graphic>
          <a:graphicData uri="http://schemas.openxmlformats.org/drawingml/2006/table">
            <a:tbl>
              <a:tblPr>
                <a:tableStyleId>{FABFCF23-3B69-468F-B69F-88F6DE6A72F2}</a:tableStyleId>
              </a:tblPr>
              <a:tblGrid>
                <a:gridCol w="2448272"/>
                <a:gridCol w="6192688"/>
              </a:tblGrid>
              <a:tr h="211809">
                <a:tc>
                  <a:txBody>
                    <a:bodyPr/>
                    <a:lstStyle/>
                    <a:p>
                      <a:pPr algn="ctr" fontAlgn="ctr"/>
                      <a:r>
                        <a:rPr lang="zh-CN" altLang="en-US" sz="1400" b="1" u="none" strike="noStrike" dirty="0">
                          <a:latin typeface="+mn-ea"/>
                          <a:ea typeface="+mn-ea"/>
                        </a:rPr>
                        <a:t>问题</a:t>
                      </a:r>
                      <a:endParaRPr lang="zh-CN" altLang="en-US" sz="1400" b="1" i="0" u="none" strike="noStrike" dirty="0">
                        <a:solidFill>
                          <a:srgbClr val="000000"/>
                        </a:solidFill>
                        <a:latin typeface="+mn-ea"/>
                        <a:ea typeface="+mn-ea"/>
                      </a:endParaRPr>
                    </a:p>
                  </a:txBody>
                  <a:tcPr marL="9525" marR="9525" marT="9525" marB="0" anchor="ctr"/>
                </a:tc>
                <a:tc>
                  <a:txBody>
                    <a:bodyPr/>
                    <a:lstStyle/>
                    <a:p>
                      <a:pPr algn="ctr" fontAlgn="ctr"/>
                      <a:r>
                        <a:rPr lang="zh-CN" altLang="en-US" sz="1400" b="1" u="none" strike="noStrike" dirty="0">
                          <a:latin typeface="+mn-ea"/>
                          <a:ea typeface="+mn-ea"/>
                        </a:rPr>
                        <a:t>解答</a:t>
                      </a:r>
                      <a:endParaRPr lang="zh-CN" altLang="en-US" sz="1400" b="1" i="0" u="none" strike="noStrike" dirty="0">
                        <a:solidFill>
                          <a:srgbClr val="000000"/>
                        </a:solidFill>
                        <a:latin typeface="+mn-ea"/>
                        <a:ea typeface="+mn-ea"/>
                      </a:endParaRPr>
                    </a:p>
                  </a:txBody>
                  <a:tcPr marL="9525" marR="9525" marT="9525" marB="0" anchor="ctr"/>
                </a:tc>
              </a:tr>
              <a:tr h="435384">
                <a:tc>
                  <a:txBody>
                    <a:bodyPr/>
                    <a:lstStyle/>
                    <a:p>
                      <a:pPr algn="l" fontAlgn="ctr"/>
                      <a:r>
                        <a:rPr lang="zh-CN" altLang="en-US" sz="1400" u="none" strike="noStrike" dirty="0">
                          <a:latin typeface="+mn-ea"/>
                          <a:ea typeface="+mn-ea"/>
                        </a:rPr>
                        <a:t>住房公积金联名卡丢了怎么</a:t>
                      </a:r>
                      <a:r>
                        <a:rPr lang="zh-CN" altLang="en-US" sz="1400" u="none" strike="noStrike" dirty="0" smtClean="0">
                          <a:latin typeface="+mn-ea"/>
                          <a:ea typeface="+mn-ea"/>
                        </a:rPr>
                        <a:t>办或卡的密码忘记怎么办？</a:t>
                      </a:r>
                      <a:endParaRPr lang="zh-CN" altLang="en-US" sz="1400" b="0" i="0" u="none" strike="noStrike" dirty="0">
                        <a:solidFill>
                          <a:srgbClr val="000000"/>
                        </a:solidFill>
                        <a:latin typeface="+mn-ea"/>
                        <a:ea typeface="+mn-ea"/>
                      </a:endParaRPr>
                    </a:p>
                  </a:txBody>
                  <a:tcPr marL="9525" marR="9525" marT="9525" marB="0" anchor="ctr"/>
                </a:tc>
                <a:tc>
                  <a:txBody>
                    <a:bodyPr/>
                    <a:lstStyle/>
                    <a:p>
                      <a:pPr algn="ctr" fontAlgn="ctr"/>
                      <a:r>
                        <a:rPr lang="zh-CN" altLang="en-US" sz="1400" u="none" strike="noStrike" dirty="0">
                          <a:latin typeface="+mn-ea"/>
                          <a:ea typeface="+mn-ea"/>
                        </a:rPr>
                        <a:t>丢失后需员工本人携带身份证原件前往住房公积金授权银行网点补办</a:t>
                      </a:r>
                      <a:r>
                        <a:rPr lang="zh-CN" altLang="en-US" sz="1400" u="none" strike="noStrike" dirty="0" smtClean="0">
                          <a:latin typeface="+mn-ea"/>
                          <a:ea typeface="+mn-ea"/>
                        </a:rPr>
                        <a:t>。密码丢失或遗忘的需本人携带身份证、公积金卡原件前往公积金授权的银行网点处理。</a:t>
                      </a:r>
                      <a:endParaRPr lang="zh-CN" altLang="en-US" sz="1400" b="0" i="0" u="none" strike="noStrike" dirty="0">
                        <a:solidFill>
                          <a:srgbClr val="000000"/>
                        </a:solidFill>
                        <a:latin typeface="+mn-ea"/>
                        <a:ea typeface="+mn-ea"/>
                      </a:endParaRPr>
                    </a:p>
                  </a:txBody>
                  <a:tcPr marL="9525" marR="9525" marT="9525" marB="0" anchor="ctr"/>
                </a:tc>
              </a:tr>
              <a:tr h="388315">
                <a:tc>
                  <a:txBody>
                    <a:bodyPr/>
                    <a:lstStyle/>
                    <a:p>
                      <a:pPr algn="l" fontAlgn="ctr"/>
                      <a:r>
                        <a:rPr lang="zh-CN" altLang="en-US" sz="1400" u="none" strike="noStrike" dirty="0">
                          <a:latin typeface="+mn-ea"/>
                          <a:ea typeface="+mn-ea"/>
                        </a:rPr>
                        <a:t>为什么卡里查不到公积金账户余额？</a:t>
                      </a:r>
                      <a:endParaRPr lang="zh-CN" altLang="en-US" sz="1400" b="0" i="0" u="none" strike="noStrike" dirty="0">
                        <a:solidFill>
                          <a:srgbClr val="000000"/>
                        </a:solidFill>
                        <a:latin typeface="+mn-ea"/>
                        <a:ea typeface="+mn-ea"/>
                      </a:endParaRPr>
                    </a:p>
                  </a:txBody>
                  <a:tcPr marL="9525" marR="9525" marT="9525" marB="0" anchor="ctr"/>
                </a:tc>
                <a:tc>
                  <a:txBody>
                    <a:bodyPr/>
                    <a:lstStyle/>
                    <a:p>
                      <a:pPr algn="ctr" fontAlgn="ctr"/>
                      <a:r>
                        <a:rPr lang="zh-CN" altLang="en-US" sz="1400" u="none" strike="noStrike">
                          <a:latin typeface="+mn-ea"/>
                          <a:ea typeface="+mn-ea"/>
                        </a:rPr>
                        <a:t>通过公积金卡无法查询公积金账户余额。正确的操作是登录公积金网站查询。</a:t>
                      </a:r>
                      <a:endParaRPr lang="zh-CN" altLang="en-US" sz="1400" b="0" i="0" u="none" strike="noStrike">
                        <a:solidFill>
                          <a:srgbClr val="000000"/>
                        </a:solidFill>
                        <a:latin typeface="+mn-ea"/>
                        <a:ea typeface="+mn-ea"/>
                      </a:endParaRPr>
                    </a:p>
                  </a:txBody>
                  <a:tcPr marL="9525" marR="9525" marT="9525" marB="0" anchor="ctr"/>
                </a:tc>
              </a:tr>
              <a:tr h="576592">
                <a:tc>
                  <a:txBody>
                    <a:bodyPr/>
                    <a:lstStyle/>
                    <a:p>
                      <a:pPr algn="l" fontAlgn="ctr"/>
                      <a:r>
                        <a:rPr lang="zh-CN" altLang="en-US" sz="1400" u="none" strike="noStrike" dirty="0">
                          <a:latin typeface="+mn-ea"/>
                          <a:ea typeface="+mn-ea"/>
                        </a:rPr>
                        <a:t>网上个人登录查不到个人记录或提示密码错误</a:t>
                      </a:r>
                      <a:endParaRPr lang="zh-CN" altLang="en-US" sz="1400" b="0" i="0" u="none" strike="noStrike" dirty="0">
                        <a:solidFill>
                          <a:srgbClr val="000000"/>
                        </a:solidFill>
                        <a:latin typeface="+mn-ea"/>
                        <a:ea typeface="+mn-ea"/>
                      </a:endParaRPr>
                    </a:p>
                  </a:txBody>
                  <a:tcPr marL="9525" marR="9525" marT="9525" marB="0" anchor="ctr"/>
                </a:tc>
                <a:tc>
                  <a:txBody>
                    <a:bodyPr/>
                    <a:lstStyle/>
                    <a:p>
                      <a:pPr algn="ctr" fontAlgn="ctr"/>
                      <a:r>
                        <a:rPr lang="zh-CN" altLang="en-US" sz="1400" u="none" strike="noStrike" dirty="0">
                          <a:latin typeface="+mn-ea"/>
                          <a:ea typeface="+mn-ea"/>
                        </a:rPr>
                        <a:t>公积金网站晚</a:t>
                      </a:r>
                      <a:r>
                        <a:rPr lang="en-US" altLang="zh-CN" sz="1400" u="none" strike="noStrike" dirty="0">
                          <a:latin typeface="+mn-ea"/>
                          <a:ea typeface="+mn-ea"/>
                        </a:rPr>
                        <a:t>7</a:t>
                      </a:r>
                      <a:r>
                        <a:rPr lang="zh-CN" altLang="en-US" sz="1400" u="none" strike="noStrike" dirty="0">
                          <a:latin typeface="+mn-ea"/>
                          <a:ea typeface="+mn-ea"/>
                        </a:rPr>
                        <a:t>点后开始系统维护，建议在此时间前进行操作。初始密码错误的，确认身份证号码是否变化，并分别用变更后和变更前的尝试登录</a:t>
                      </a:r>
                      <a:r>
                        <a:rPr lang="zh-CN" altLang="en-US" sz="1400" u="none" strike="noStrike" dirty="0" smtClean="0">
                          <a:latin typeface="+mn-ea"/>
                          <a:ea typeface="+mn-ea"/>
                        </a:rPr>
                        <a:t>。如果忘记网上密码，需本人携带身份证、公积金卡原件前往公积金授权的银行网点处理。</a:t>
                      </a:r>
                      <a:endParaRPr lang="zh-CN" altLang="en-US" sz="1400" b="0" i="0" u="none" strike="noStrike" dirty="0">
                        <a:solidFill>
                          <a:srgbClr val="000000"/>
                        </a:solidFill>
                        <a:latin typeface="+mn-ea"/>
                        <a:ea typeface="+mn-ea"/>
                      </a:endParaRPr>
                    </a:p>
                  </a:txBody>
                  <a:tcPr marL="9525" marR="9525" marT="9525" marB="0" anchor="ctr"/>
                </a:tc>
              </a:tr>
              <a:tr h="1882744">
                <a:tc>
                  <a:txBody>
                    <a:bodyPr/>
                    <a:lstStyle/>
                    <a:p>
                      <a:pPr algn="l" fontAlgn="ctr"/>
                      <a:r>
                        <a:rPr lang="zh-CN" altLang="en-US" sz="1400" u="none" strike="noStrike" dirty="0">
                          <a:latin typeface="+mn-ea"/>
                          <a:ea typeface="+mn-ea"/>
                        </a:rPr>
                        <a:t>个人身份信息变化时公积金如何处理？</a:t>
                      </a:r>
                      <a:endParaRPr lang="zh-CN" altLang="en-US" sz="1400" b="0" i="0" u="none" strike="noStrike" dirty="0">
                        <a:solidFill>
                          <a:srgbClr val="000000"/>
                        </a:solidFill>
                        <a:latin typeface="+mn-ea"/>
                        <a:ea typeface="+mn-ea"/>
                      </a:endParaRPr>
                    </a:p>
                  </a:txBody>
                  <a:tcPr marL="9525" marR="9525" marT="9525" marB="0" anchor="ctr"/>
                </a:tc>
                <a:tc>
                  <a:txBody>
                    <a:bodyPr/>
                    <a:lstStyle/>
                    <a:p>
                      <a:pPr algn="ctr" fontAlgn="ctr"/>
                      <a:r>
                        <a:rPr lang="en-US" altLang="zh-CN" sz="1400" u="none" strike="noStrike" dirty="0">
                          <a:latin typeface="+mn-ea"/>
                          <a:ea typeface="+mn-ea"/>
                        </a:rPr>
                        <a:t>1</a:t>
                      </a:r>
                      <a:r>
                        <a:rPr lang="zh-CN" altLang="en-US" sz="1400" u="none" strike="noStrike" dirty="0">
                          <a:latin typeface="+mn-ea"/>
                          <a:ea typeface="+mn-ea"/>
                        </a:rPr>
                        <a:t>、如果是借用他人身份证进厂，公积金无法修改，只能以新的身份信息重新购买。</a:t>
                      </a:r>
                      <a:br>
                        <a:rPr lang="zh-CN" altLang="en-US" sz="1400" u="none" strike="noStrike" dirty="0">
                          <a:latin typeface="+mn-ea"/>
                          <a:ea typeface="+mn-ea"/>
                        </a:rPr>
                      </a:br>
                      <a:r>
                        <a:rPr lang="en-US" altLang="zh-CN" sz="1400" u="none" strike="noStrike" dirty="0">
                          <a:latin typeface="+mn-ea"/>
                          <a:ea typeface="+mn-ea"/>
                        </a:rPr>
                        <a:t>2</a:t>
                      </a:r>
                      <a:r>
                        <a:rPr lang="zh-CN" altLang="en-US" sz="1400" u="none" strike="noStrike" dirty="0">
                          <a:latin typeface="+mn-ea"/>
                          <a:ea typeface="+mn-ea"/>
                        </a:rPr>
                        <a:t>、姓名修改，提供身份证原件、复印件，户口本或户籍证明原件、复印件，需体现现姓名、原姓名</a:t>
                      </a:r>
                      <a:r>
                        <a:rPr lang="en-US" altLang="zh-CN" sz="1400" u="none" strike="noStrike" dirty="0">
                          <a:latin typeface="+mn-ea"/>
                          <a:ea typeface="+mn-ea"/>
                        </a:rPr>
                        <a:t>/</a:t>
                      </a:r>
                      <a:r>
                        <a:rPr lang="zh-CN" altLang="en-US" sz="1400" u="none" strike="noStrike" dirty="0">
                          <a:latin typeface="+mn-ea"/>
                          <a:ea typeface="+mn-ea"/>
                        </a:rPr>
                        <a:t>曾用名。员工携带资料前往授</a:t>
                      </a:r>
                      <a:r>
                        <a:rPr lang="zh-CN" altLang="en-US" sz="1400" u="none" strike="noStrike" dirty="0" smtClean="0">
                          <a:latin typeface="+mn-ea"/>
                          <a:ea typeface="+mn-ea"/>
                        </a:rPr>
                        <a:t>权银行网</a:t>
                      </a:r>
                      <a:r>
                        <a:rPr lang="zh-CN" altLang="en-US" sz="1400" u="none" strike="noStrike" dirty="0">
                          <a:latin typeface="+mn-ea"/>
                          <a:ea typeface="+mn-ea"/>
                        </a:rPr>
                        <a:t>点办理。</a:t>
                      </a:r>
                      <a:br>
                        <a:rPr lang="zh-CN" altLang="en-US" sz="1400" u="none" strike="noStrike" dirty="0">
                          <a:latin typeface="+mn-ea"/>
                          <a:ea typeface="+mn-ea"/>
                        </a:rPr>
                      </a:br>
                      <a:r>
                        <a:rPr lang="en-US" altLang="zh-CN" sz="1400" u="none" strike="noStrike" dirty="0">
                          <a:latin typeface="+mn-ea"/>
                          <a:ea typeface="+mn-ea"/>
                        </a:rPr>
                        <a:t>3</a:t>
                      </a:r>
                      <a:r>
                        <a:rPr lang="zh-CN" altLang="en-US" sz="1400" u="none" strike="noStrike" dirty="0">
                          <a:latin typeface="+mn-ea"/>
                          <a:ea typeface="+mn-ea"/>
                        </a:rPr>
                        <a:t>、身份证正常升位，提供升位后的身份证复印件、原件，员工携带资料前往授</a:t>
                      </a:r>
                      <a:r>
                        <a:rPr lang="zh-CN" altLang="en-US" sz="1400" u="none" strike="noStrike" dirty="0" smtClean="0">
                          <a:latin typeface="+mn-ea"/>
                          <a:ea typeface="+mn-ea"/>
                        </a:rPr>
                        <a:t>权银行网</a:t>
                      </a:r>
                      <a:r>
                        <a:rPr lang="zh-CN" altLang="en-US" sz="1400" u="none" strike="noStrike" dirty="0">
                          <a:latin typeface="+mn-ea"/>
                          <a:ea typeface="+mn-ea"/>
                        </a:rPr>
                        <a:t>点办理。</a:t>
                      </a:r>
                      <a:br>
                        <a:rPr lang="zh-CN" altLang="en-US" sz="1400" u="none" strike="noStrike" dirty="0">
                          <a:latin typeface="+mn-ea"/>
                          <a:ea typeface="+mn-ea"/>
                        </a:rPr>
                      </a:br>
                      <a:r>
                        <a:rPr lang="en-US" altLang="zh-CN" sz="1400" u="none" strike="noStrike" dirty="0">
                          <a:latin typeface="+mn-ea"/>
                          <a:ea typeface="+mn-ea"/>
                        </a:rPr>
                        <a:t>4</a:t>
                      </a:r>
                      <a:r>
                        <a:rPr lang="zh-CN" altLang="en-US" sz="1400" u="none" strike="noStrike" dirty="0">
                          <a:latin typeface="+mn-ea"/>
                          <a:ea typeface="+mn-ea"/>
                        </a:rPr>
                        <a:t>、身份证重号或非正常升位，提供身份证原件、复印件，户籍证明原件、复印件，员工携带资料前往</a:t>
                      </a:r>
                      <a:r>
                        <a:rPr lang="zh-CN" altLang="en-US" sz="1400" u="none" strike="noStrike">
                          <a:latin typeface="+mn-ea"/>
                          <a:ea typeface="+mn-ea"/>
                        </a:rPr>
                        <a:t>授</a:t>
                      </a:r>
                      <a:r>
                        <a:rPr lang="zh-CN" altLang="en-US" sz="1400" u="none" strike="noStrike" smtClean="0">
                          <a:latin typeface="+mn-ea"/>
                          <a:ea typeface="+mn-ea"/>
                        </a:rPr>
                        <a:t>权银行网</a:t>
                      </a:r>
                      <a:r>
                        <a:rPr lang="zh-CN" altLang="en-US" sz="1400" u="none" strike="noStrike" dirty="0">
                          <a:latin typeface="+mn-ea"/>
                          <a:ea typeface="+mn-ea"/>
                        </a:rPr>
                        <a:t>点办理。</a:t>
                      </a:r>
                      <a:endParaRPr lang="zh-CN" altLang="en-US" sz="1400" b="0" i="0" u="none" strike="noStrike" dirty="0">
                        <a:solidFill>
                          <a:srgbClr val="000000"/>
                        </a:solidFill>
                        <a:latin typeface="+mn-ea"/>
                        <a:ea typeface="+mn-ea"/>
                      </a:endParaRPr>
                    </a:p>
                  </a:txBody>
                  <a:tcPr marL="9525" marR="9525" marT="9525" marB="0" anchor="ctr"/>
                </a:tc>
              </a:tr>
              <a:tr h="682495">
                <a:tc>
                  <a:txBody>
                    <a:bodyPr/>
                    <a:lstStyle/>
                    <a:p>
                      <a:pPr algn="l" fontAlgn="ctr"/>
                      <a:r>
                        <a:rPr lang="zh-CN" altLang="en-US" sz="1400" u="none" strike="noStrike">
                          <a:latin typeface="+mn-ea"/>
                          <a:ea typeface="+mn-ea"/>
                        </a:rPr>
                        <a:t>异地住房公积金转入怎么办理？</a:t>
                      </a:r>
                      <a:endParaRPr lang="zh-CN" altLang="en-US" sz="1400" b="0" i="0" u="none" strike="noStrike">
                        <a:solidFill>
                          <a:srgbClr val="000000"/>
                        </a:solidFill>
                        <a:latin typeface="+mn-ea"/>
                        <a:ea typeface="+mn-ea"/>
                      </a:endParaRPr>
                    </a:p>
                  </a:txBody>
                  <a:tcPr marL="9525" marR="9525" marT="9525" marB="0" anchor="ctr"/>
                </a:tc>
                <a:tc>
                  <a:txBody>
                    <a:bodyPr/>
                    <a:lstStyle/>
                    <a:p>
                      <a:pPr algn="ctr" fontAlgn="ctr"/>
                      <a:r>
                        <a:rPr lang="zh-CN" altLang="en-US" sz="1400" u="none" strike="noStrike">
                          <a:latin typeface="+mn-ea"/>
                          <a:ea typeface="+mn-ea"/>
                        </a:rPr>
                        <a:t>深圳现接收异地住房公积金转入，需要员工进行处理。相关流程参加住房公积金网站</a:t>
                      </a:r>
                      <a:r>
                        <a:rPr lang="en-US" altLang="zh-CN" sz="1400" u="none" strike="noStrike">
                          <a:latin typeface="+mn-ea"/>
                          <a:ea typeface="+mn-ea"/>
                        </a:rPr>
                        <a:t>-</a:t>
                      </a:r>
                      <a:r>
                        <a:rPr lang="zh-CN" altLang="en-US" sz="1400" u="none" strike="noStrike">
                          <a:latin typeface="+mn-ea"/>
                          <a:ea typeface="+mn-ea"/>
                        </a:rPr>
                        <a:t>办事指南</a:t>
                      </a:r>
                      <a:r>
                        <a:rPr lang="en-US" altLang="zh-CN" sz="1400" u="none" strike="noStrike">
                          <a:latin typeface="+mn-ea"/>
                          <a:ea typeface="+mn-ea"/>
                        </a:rPr>
                        <a:t>-</a:t>
                      </a:r>
                      <a:r>
                        <a:rPr lang="zh-CN" altLang="en-US" sz="1400" u="none" strike="noStrike">
                          <a:latin typeface="+mn-ea"/>
                          <a:ea typeface="+mn-ea"/>
                        </a:rPr>
                        <a:t>异地转入流程。</a:t>
                      </a:r>
                      <a:endParaRPr lang="zh-CN" altLang="en-US" sz="1400" b="0" i="0" u="none" strike="noStrike">
                        <a:solidFill>
                          <a:srgbClr val="000000"/>
                        </a:solidFill>
                        <a:latin typeface="+mn-ea"/>
                        <a:ea typeface="+mn-ea"/>
                      </a:endParaRPr>
                    </a:p>
                  </a:txBody>
                  <a:tcPr marL="9525" marR="9525" marT="9525" marB="0" anchor="ctr"/>
                </a:tc>
              </a:tr>
              <a:tr h="647194">
                <a:tc>
                  <a:txBody>
                    <a:bodyPr/>
                    <a:lstStyle/>
                    <a:p>
                      <a:pPr algn="l" fontAlgn="ctr"/>
                      <a:r>
                        <a:rPr lang="zh-CN" altLang="en-US" sz="1400" u="none" strike="noStrike">
                          <a:latin typeface="+mn-ea"/>
                          <a:ea typeface="+mn-ea"/>
                        </a:rPr>
                        <a:t>深圳住房公积金怎么办理转出</a:t>
                      </a:r>
                      <a:endParaRPr lang="zh-CN" altLang="en-US" sz="1400" b="0" i="0" u="none" strike="noStrike">
                        <a:solidFill>
                          <a:srgbClr val="000000"/>
                        </a:solidFill>
                        <a:latin typeface="+mn-ea"/>
                        <a:ea typeface="+mn-ea"/>
                      </a:endParaRPr>
                    </a:p>
                  </a:txBody>
                  <a:tcPr marL="9525" marR="9525" marT="9525" marB="0" anchor="ctr"/>
                </a:tc>
                <a:tc>
                  <a:txBody>
                    <a:bodyPr/>
                    <a:lstStyle/>
                    <a:p>
                      <a:pPr algn="ctr" fontAlgn="ctr"/>
                      <a:r>
                        <a:rPr lang="zh-CN" altLang="en-US" sz="1400" u="none" strike="noStrike" dirty="0">
                          <a:latin typeface="+mn-ea"/>
                          <a:ea typeface="+mn-ea"/>
                        </a:rPr>
                        <a:t>险阶段深圳住房公积金还没有转出业务。如果员工与单位解除劳动关系，建议参照提取类型选择适合自己的方式处理。</a:t>
                      </a:r>
                      <a:endParaRPr lang="zh-CN" altLang="en-US" sz="1400" b="0" i="0" u="none" strike="noStrike" dirty="0">
                        <a:solidFill>
                          <a:srgbClr val="000000"/>
                        </a:solidFill>
                        <a:latin typeface="+mn-ea"/>
                        <a:ea typeface="+mn-ea"/>
                      </a:endParaRPr>
                    </a:p>
                  </a:txBody>
                  <a:tcPr marL="9525" marR="9525" marT="9525" marB="0" anchor="ctr"/>
                </a:tc>
              </a:tr>
            </a:tbl>
          </a:graphicData>
        </a:graphic>
      </p:graphicFrame>
      <p:pic>
        <p:nvPicPr>
          <p:cNvPr id="4" name="图片 3" descr="MLMTO_Liday_20101021025243b4a5cd4013e2cb7d.jpg"/>
          <p:cNvPicPr>
            <a:picLocks noChangeAspect="1"/>
          </p:cNvPicPr>
          <p:nvPr/>
        </p:nvPicPr>
        <p:blipFill>
          <a:blip r:embed="rId2" cstate="print"/>
          <a:stretch>
            <a:fillRect/>
          </a:stretch>
        </p:blipFill>
        <p:spPr>
          <a:xfrm>
            <a:off x="395536" y="0"/>
            <a:ext cx="2088232" cy="1700808"/>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20688"/>
            <a:ext cx="8305800" cy="722344"/>
          </a:xfrm>
        </p:spPr>
        <p:txBody>
          <a:bodyPr>
            <a:normAutofit/>
          </a:bodyPr>
          <a:lstStyle/>
          <a:p>
            <a:r>
              <a:rPr lang="zh-CN" altLang="en-US" sz="3600" dirty="0" smtClean="0"/>
              <a:t>七、深圳住房公积金缴纳时需注意的事项</a:t>
            </a:r>
            <a:endParaRPr lang="zh-CN" altLang="en-US" sz="3600" dirty="0"/>
          </a:p>
        </p:txBody>
      </p:sp>
      <p:sp>
        <p:nvSpPr>
          <p:cNvPr id="6" name="TextBox 5"/>
          <p:cNvSpPr txBox="1"/>
          <p:nvPr/>
        </p:nvSpPr>
        <p:spPr>
          <a:xfrm>
            <a:off x="323528" y="1412776"/>
            <a:ext cx="8280920" cy="4770537"/>
          </a:xfrm>
          <a:prstGeom prst="rect">
            <a:avLst/>
          </a:prstGeom>
          <a:noFill/>
        </p:spPr>
        <p:txBody>
          <a:bodyPr wrap="square" rtlCol="0">
            <a:spAutoFit/>
          </a:bodyPr>
          <a:lstStyle/>
          <a:p>
            <a:r>
              <a:rPr lang="en-US" altLang="zh-CN" sz="1600" dirty="0" smtClean="0"/>
              <a:t>1</a:t>
            </a:r>
            <a:r>
              <a:rPr lang="zh-CN" altLang="en-US" sz="1600" dirty="0" smtClean="0"/>
              <a:t>、固定名单：以每月通知邮件为准，除特殊月份外，以每月</a:t>
            </a:r>
            <a:r>
              <a:rPr lang="en-US" altLang="zh-CN" sz="1600" dirty="0" smtClean="0"/>
              <a:t>15</a:t>
            </a:r>
            <a:r>
              <a:rPr lang="zh-CN" altLang="en-US" sz="1600" dirty="0" smtClean="0"/>
              <a:t>号系统内的信息为准固定当月深圳住房公积金缴纳名单，事业部需及时维护相关信息（合同主体、级别），后期将不再核对名单；</a:t>
            </a:r>
            <a:endParaRPr lang="en-US" altLang="zh-CN" sz="1600" dirty="0" smtClean="0"/>
          </a:p>
          <a:p>
            <a:endParaRPr lang="en-US" altLang="zh-CN" sz="1600" dirty="0" smtClean="0"/>
          </a:p>
          <a:p>
            <a:r>
              <a:rPr lang="en-US" altLang="zh-CN" sz="1600" dirty="0" smtClean="0"/>
              <a:t>2</a:t>
            </a:r>
            <a:r>
              <a:rPr lang="zh-CN" altLang="en-US" sz="1600" dirty="0" smtClean="0"/>
              <a:t>、交账前离职停缴：以每月邮件通知为准，交账前离职状态（人事系统）统一停缴。事业部需及时维护离职信息；</a:t>
            </a:r>
            <a:endParaRPr lang="en-US" altLang="zh-CN" sz="1600" dirty="0" smtClean="0"/>
          </a:p>
          <a:p>
            <a:endParaRPr lang="en-US" altLang="zh-CN" sz="1600" dirty="0" smtClean="0"/>
          </a:p>
          <a:p>
            <a:r>
              <a:rPr lang="en-US" altLang="zh-CN" sz="1600" dirty="0" smtClean="0"/>
              <a:t>3</a:t>
            </a:r>
            <a:r>
              <a:rPr lang="zh-CN" altLang="en-US" sz="1600" dirty="0" smtClean="0"/>
              <a:t>、日常封存：每周周一、周三处理截止当天离职人员的封存，其他时间由事业部人事邮件通知临时处理；</a:t>
            </a:r>
            <a:endParaRPr lang="en-US" altLang="zh-CN" sz="1600" dirty="0" smtClean="0"/>
          </a:p>
          <a:p>
            <a:endParaRPr lang="en-US" altLang="zh-CN" sz="1600" dirty="0" smtClean="0"/>
          </a:p>
          <a:p>
            <a:r>
              <a:rPr lang="en-US" altLang="zh-CN" sz="1600" dirty="0" smtClean="0"/>
              <a:t>4</a:t>
            </a:r>
            <a:r>
              <a:rPr lang="zh-CN" altLang="en-US" sz="1600" dirty="0" smtClean="0"/>
              <a:t>、系统维护时间：要求劳资员维护离职当天晚上维护人事系统和离职平台。如对扣款有异议，需与公积金专办员确认，不可随意修改扣款信息；</a:t>
            </a:r>
            <a:endParaRPr lang="en-US" altLang="zh-CN" sz="1600" dirty="0" smtClean="0"/>
          </a:p>
          <a:p>
            <a:endParaRPr lang="en-US" altLang="zh-CN" sz="1600" dirty="0" smtClean="0"/>
          </a:p>
          <a:p>
            <a:r>
              <a:rPr lang="en-US" altLang="zh-CN" sz="1600" dirty="0" smtClean="0"/>
              <a:t>5</a:t>
            </a:r>
            <a:r>
              <a:rPr lang="zh-CN" altLang="en-US" sz="1600" dirty="0" smtClean="0"/>
              <a:t>、缴费时离职人员销户注意事项</a:t>
            </a:r>
            <a:r>
              <a:rPr lang="en-US" altLang="zh-CN" sz="1600" dirty="0" smtClean="0"/>
              <a:t>:</a:t>
            </a:r>
            <a:r>
              <a:rPr lang="zh-CN" altLang="en-US" sz="1600" dirty="0" smtClean="0"/>
              <a:t>每月</a:t>
            </a:r>
            <a:r>
              <a:rPr lang="en-US" altLang="zh-CN" sz="1600" dirty="0" smtClean="0"/>
              <a:t>25-27</a:t>
            </a:r>
            <a:r>
              <a:rPr lang="zh-CN" altLang="en-US" sz="1600" dirty="0" smtClean="0"/>
              <a:t>日银行扣款，此期间有当月住房公积金扣款人员离职时需要提醒员工通过网上查询入账后再进行销户申请，避免经济损失。</a:t>
            </a:r>
            <a:endParaRPr lang="en-US" altLang="zh-CN" sz="1600" dirty="0" smtClean="0"/>
          </a:p>
          <a:p>
            <a:endParaRPr lang="en-US" altLang="zh-CN" sz="1600" dirty="0" smtClean="0"/>
          </a:p>
          <a:p>
            <a:r>
              <a:rPr lang="en-US" altLang="zh-CN" sz="1600" dirty="0" smtClean="0"/>
              <a:t>6</a:t>
            </a:r>
            <a:r>
              <a:rPr lang="zh-CN" altLang="en-US" sz="1600" dirty="0" smtClean="0"/>
              <a:t>、事业部特殊名单：如有更新，需在每月</a:t>
            </a:r>
            <a:r>
              <a:rPr lang="en-US" altLang="zh-CN" sz="1600" dirty="0" smtClean="0"/>
              <a:t>15</a:t>
            </a:r>
            <a:r>
              <a:rPr lang="zh-CN" altLang="en-US" sz="1600" dirty="0" smtClean="0"/>
              <a:t>号前进行更新。</a:t>
            </a:r>
            <a:endParaRPr lang="en-US" altLang="zh-CN" sz="1600" dirty="0" smtClean="0"/>
          </a:p>
          <a:p>
            <a:endParaRPr lang="en-US" altLang="zh-CN" sz="1600" dirty="0" smtClean="0"/>
          </a:p>
          <a:p>
            <a:endParaRPr lang="zh-CN" altLang="en-US" sz="1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636680"/>
          </a:xfrm>
        </p:spPr>
        <p:txBody>
          <a:bodyPr>
            <a:noAutofit/>
          </a:bodyPr>
          <a:lstStyle/>
          <a:p>
            <a:r>
              <a:rPr lang="zh-CN" altLang="en-US" sz="3200" dirty="0" smtClean="0"/>
              <a:t>八、购买二村人员深圳住房公积金处理方式</a:t>
            </a:r>
            <a:endParaRPr lang="zh-CN" altLang="en-US" sz="3200" dirty="0"/>
          </a:p>
        </p:txBody>
      </p:sp>
      <p:sp>
        <p:nvSpPr>
          <p:cNvPr id="3" name="TextBox 2"/>
          <p:cNvSpPr txBox="1"/>
          <p:nvPr/>
        </p:nvSpPr>
        <p:spPr>
          <a:xfrm>
            <a:off x="395536" y="1556792"/>
            <a:ext cx="8424936" cy="2585323"/>
          </a:xfrm>
          <a:prstGeom prst="rect">
            <a:avLst/>
          </a:prstGeom>
          <a:noFill/>
        </p:spPr>
        <p:txBody>
          <a:bodyPr wrap="square" rtlCol="0">
            <a:spAutoFit/>
          </a:bodyPr>
          <a:lstStyle/>
          <a:p>
            <a:r>
              <a:rPr lang="zh-CN" altLang="en-US" dirty="0" smtClean="0"/>
              <a:t>此类人员深圳住房公积金的处理方式有以下：</a:t>
            </a:r>
            <a:endParaRPr lang="en-US" altLang="zh-CN" dirty="0" smtClean="0"/>
          </a:p>
          <a:p>
            <a:endParaRPr lang="en-US" altLang="zh-CN" dirty="0" smtClean="0"/>
          </a:p>
          <a:p>
            <a:r>
              <a:rPr lang="en-US" altLang="zh-CN" dirty="0" smtClean="0"/>
              <a:t>1</a:t>
            </a:r>
            <a:r>
              <a:rPr lang="zh-CN" altLang="en-US" dirty="0" smtClean="0"/>
              <a:t>、继续保留在深圳，不作处理；</a:t>
            </a:r>
            <a:endParaRPr lang="en-US" altLang="zh-CN" dirty="0" smtClean="0"/>
          </a:p>
          <a:p>
            <a:r>
              <a:rPr lang="en-US" altLang="zh-CN" dirty="0" smtClean="0"/>
              <a:t>2</a:t>
            </a:r>
            <a:r>
              <a:rPr lang="zh-CN" altLang="en-US" dirty="0" smtClean="0"/>
              <a:t>、销户提取：选择退休销户或者是按照户籍在深圳或不在深圳的条件进行销户；</a:t>
            </a:r>
            <a:endParaRPr lang="en-US" altLang="zh-CN" dirty="0" smtClean="0"/>
          </a:p>
          <a:p>
            <a:r>
              <a:rPr lang="en-US" altLang="zh-CN" dirty="0" smtClean="0"/>
              <a:t>3</a:t>
            </a:r>
            <a:r>
              <a:rPr lang="zh-CN" altLang="en-US" dirty="0" smtClean="0"/>
              <a:t>、租房提取：在深圳未购房的人员可以选择租房提取，但此种方式不能全额提取；</a:t>
            </a:r>
            <a:endParaRPr lang="en-US" altLang="zh-CN" dirty="0" smtClean="0"/>
          </a:p>
          <a:p>
            <a:r>
              <a:rPr lang="en-US" altLang="zh-CN" dirty="0" smtClean="0"/>
              <a:t>4</a:t>
            </a:r>
            <a:r>
              <a:rPr lang="zh-CN" altLang="en-US" dirty="0" smtClean="0"/>
              <a:t>、购房提取：已购房人员可以按购买本市或者是异地购房条件进行提取，但此种不能全额提取；</a:t>
            </a:r>
            <a:endParaRPr lang="en-US" altLang="zh-CN" dirty="0" smtClean="0"/>
          </a:p>
          <a:p>
            <a:r>
              <a:rPr lang="en-US" altLang="zh-CN" dirty="0" smtClean="0"/>
              <a:t>5</a:t>
            </a:r>
            <a:r>
              <a:rPr lang="zh-CN" altLang="en-US" dirty="0" smtClean="0"/>
              <a:t>、按照使用深圳住房公积金偿贷款本息（深圳本市范围内购房）条件进行提取，但此种不能全额提取。</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620688"/>
            <a:ext cx="8305800" cy="708688"/>
          </a:xfrm>
        </p:spPr>
        <p:txBody>
          <a:bodyPr>
            <a:normAutofit/>
          </a:bodyPr>
          <a:lstStyle/>
          <a:p>
            <a:r>
              <a:rPr lang="zh-CN" altLang="en-US" sz="4000" dirty="0" smtClean="0"/>
              <a:t>一、深圳公积金常用名词介绍</a:t>
            </a:r>
            <a:endParaRPr lang="zh-CN" altLang="en-US" sz="4000" dirty="0"/>
          </a:p>
        </p:txBody>
      </p:sp>
      <p:sp>
        <p:nvSpPr>
          <p:cNvPr id="4" name="TextBox 3"/>
          <p:cNvSpPr txBox="1"/>
          <p:nvPr/>
        </p:nvSpPr>
        <p:spPr>
          <a:xfrm>
            <a:off x="539552" y="1412776"/>
            <a:ext cx="8208912" cy="4939814"/>
          </a:xfrm>
          <a:prstGeom prst="rect">
            <a:avLst/>
          </a:prstGeom>
          <a:noFill/>
        </p:spPr>
        <p:txBody>
          <a:bodyPr wrap="square" rtlCol="0">
            <a:spAutoFit/>
          </a:bodyPr>
          <a:lstStyle/>
          <a:p>
            <a:pPr>
              <a:lnSpc>
                <a:spcPct val="125000"/>
              </a:lnSpc>
            </a:pPr>
            <a:r>
              <a:rPr lang="en-US" altLang="zh-CN" sz="1400" b="1" dirty="0" smtClean="0">
                <a:solidFill>
                  <a:srgbClr val="00B0F0"/>
                </a:solidFill>
                <a:latin typeface="仿宋_GB2312" pitchFamily="49" charset="-122"/>
                <a:ea typeface="仿宋_GB2312" pitchFamily="49" charset="-122"/>
              </a:rPr>
              <a:t>1</a:t>
            </a:r>
            <a:r>
              <a:rPr lang="zh-CN" altLang="en-US" sz="1400" b="1" dirty="0" smtClean="0">
                <a:solidFill>
                  <a:srgbClr val="00B0F0"/>
                </a:solidFill>
                <a:latin typeface="仿宋_GB2312" pitchFamily="49" charset="-122"/>
                <a:ea typeface="仿宋_GB2312" pitchFamily="49" charset="-122"/>
              </a:rPr>
              <a:t>、公积金账户及个人账户初始密码：</a:t>
            </a:r>
            <a:r>
              <a:rPr lang="zh-CN" altLang="en-US" sz="1400" dirty="0" smtClean="0">
                <a:latin typeface="宋体" pitchFamily="2" charset="-122"/>
                <a:ea typeface="宋体" pitchFamily="2" charset="-122"/>
              </a:rPr>
              <a:t>即公积金中心为参缴职工设置的网络账户，缴存的金额需通过个人账户在公积金中心网站上查询（</a:t>
            </a:r>
            <a:r>
              <a:rPr lang="zh-CN" altLang="en-US" sz="1400" dirty="0" smtClean="0">
                <a:solidFill>
                  <a:srgbClr val="FF0000"/>
                </a:solidFill>
                <a:latin typeface="宋体" pitchFamily="2" charset="-122"/>
                <a:ea typeface="宋体" pitchFamily="2" charset="-122"/>
              </a:rPr>
              <a:t>公司和员工缴存的均进入员工的个人账户</a:t>
            </a:r>
            <a:r>
              <a:rPr lang="zh-CN" altLang="en-US" sz="1400" dirty="0" smtClean="0">
                <a:latin typeface="宋体" pitchFamily="2" charset="-122"/>
                <a:ea typeface="宋体" pitchFamily="2" charset="-122"/>
              </a:rPr>
              <a:t>），初始密码为个人身份证号码后六位，字母</a:t>
            </a:r>
            <a:r>
              <a:rPr lang="en-US" altLang="zh-CN" sz="1400" dirty="0" smtClean="0">
                <a:latin typeface="宋体" pitchFamily="2" charset="-122"/>
                <a:ea typeface="宋体" pitchFamily="2" charset="-122"/>
              </a:rPr>
              <a:t>X</a:t>
            </a:r>
            <a:r>
              <a:rPr lang="zh-CN" altLang="en-US" sz="1400" dirty="0" smtClean="0">
                <a:latin typeface="宋体" pitchFamily="2" charset="-122"/>
                <a:ea typeface="宋体" pitchFamily="2" charset="-122"/>
              </a:rPr>
              <a:t>以</a:t>
            </a:r>
            <a:r>
              <a:rPr lang="en-US" altLang="zh-CN" sz="1400" dirty="0" smtClean="0">
                <a:latin typeface="宋体" pitchFamily="2" charset="-122"/>
                <a:ea typeface="宋体" pitchFamily="2" charset="-122"/>
              </a:rPr>
              <a:t>0</a:t>
            </a:r>
            <a:r>
              <a:rPr lang="zh-CN" altLang="en-US" sz="1400" dirty="0" smtClean="0">
                <a:latin typeface="宋体" pitchFamily="2" charset="-122"/>
                <a:ea typeface="宋体" pitchFamily="2" charset="-122"/>
              </a:rPr>
              <a:t>（数字零）代替。</a:t>
            </a:r>
            <a:endParaRPr lang="en-US" altLang="zh-CN" sz="1400" dirty="0" smtClean="0">
              <a:latin typeface="宋体" pitchFamily="2" charset="-122"/>
              <a:ea typeface="宋体" pitchFamily="2" charset="-122"/>
            </a:endParaRPr>
          </a:p>
          <a:p>
            <a:pPr>
              <a:lnSpc>
                <a:spcPct val="125000"/>
              </a:lnSpc>
            </a:pPr>
            <a:r>
              <a:rPr lang="zh-CN" altLang="en-US" sz="1400" dirty="0" smtClean="0">
                <a:solidFill>
                  <a:srgbClr val="FF0000"/>
                </a:solidFill>
                <a:latin typeface="宋体" pitchFamily="2" charset="-122"/>
                <a:ea typeface="宋体" pitchFamily="2" charset="-122"/>
              </a:rPr>
              <a:t>注：员工办理各项提取业务前需要登陆网站修改个人账户的密码。</a:t>
            </a:r>
            <a:endParaRPr lang="en-US" altLang="zh-CN" sz="1400" dirty="0" smtClean="0">
              <a:solidFill>
                <a:srgbClr val="FF0000"/>
              </a:solidFill>
              <a:latin typeface="宋体" pitchFamily="2" charset="-122"/>
              <a:ea typeface="宋体" pitchFamily="2" charset="-122"/>
            </a:endParaRPr>
          </a:p>
          <a:p>
            <a:pPr>
              <a:lnSpc>
                <a:spcPct val="125000"/>
              </a:lnSpc>
            </a:pPr>
            <a:r>
              <a:rPr lang="en-US" altLang="zh-CN" sz="1400" b="1" dirty="0" smtClean="0">
                <a:solidFill>
                  <a:srgbClr val="00B0F0"/>
                </a:solidFill>
                <a:latin typeface="仿宋_GB2312" pitchFamily="49" charset="-122"/>
                <a:ea typeface="仿宋_GB2312" pitchFamily="49" charset="-122"/>
              </a:rPr>
              <a:t>2</a:t>
            </a:r>
            <a:r>
              <a:rPr lang="zh-CN" altLang="en-US" sz="1400" b="1" dirty="0" smtClean="0">
                <a:solidFill>
                  <a:srgbClr val="00B0F0"/>
                </a:solidFill>
                <a:latin typeface="仿宋_GB2312" pitchFamily="49" charset="-122"/>
                <a:ea typeface="仿宋_GB2312" pitchFamily="49" charset="-122"/>
              </a:rPr>
              <a:t>、公积金联名卡及密码封：</a:t>
            </a:r>
            <a:r>
              <a:rPr lang="zh-CN" altLang="en-US" sz="1400" dirty="0" smtClean="0">
                <a:latin typeface="宋体" pitchFamily="2" charset="-122"/>
                <a:ea typeface="宋体" pitchFamily="2" charset="-122"/>
              </a:rPr>
              <a:t>即发放的银行借记卡，联名卡的初始密码为密码封的密码，领取后可以在发卡行的柜台或者是</a:t>
            </a:r>
            <a:r>
              <a:rPr lang="en-US" altLang="zh-CN" sz="1400" dirty="0" smtClean="0">
                <a:latin typeface="宋体" pitchFamily="2" charset="-122"/>
                <a:ea typeface="宋体" pitchFamily="2" charset="-122"/>
              </a:rPr>
              <a:t>ATM</a:t>
            </a:r>
            <a:r>
              <a:rPr lang="zh-CN" altLang="en-US" sz="1400" dirty="0" smtClean="0">
                <a:latin typeface="宋体" pitchFamily="2" charset="-122"/>
                <a:ea typeface="宋体" pitchFamily="2" charset="-122"/>
              </a:rPr>
              <a:t>机上修改密码。公积金卡是参缴住房公积金的凭证，无公积金缴存记录。</a:t>
            </a:r>
            <a:endParaRPr lang="en-US" altLang="zh-CN" sz="1400" dirty="0" smtClean="0">
              <a:latin typeface="宋体" pitchFamily="2" charset="-122"/>
              <a:ea typeface="宋体" pitchFamily="2" charset="-122"/>
            </a:endParaRPr>
          </a:p>
          <a:p>
            <a:pPr>
              <a:lnSpc>
                <a:spcPct val="125000"/>
              </a:lnSpc>
            </a:pPr>
            <a:r>
              <a:rPr lang="zh-CN" altLang="en-US" sz="1400" dirty="0" smtClean="0">
                <a:solidFill>
                  <a:srgbClr val="FF0000"/>
                </a:solidFill>
                <a:latin typeface="宋体" pitchFamily="2" charset="-122"/>
                <a:ea typeface="宋体" pitchFamily="2" charset="-122"/>
              </a:rPr>
              <a:t>注：公积金未销户前享受免收小额账户管理费和卡费。</a:t>
            </a:r>
            <a:endParaRPr lang="en-US" altLang="zh-CN" sz="1400" dirty="0" smtClean="0">
              <a:solidFill>
                <a:srgbClr val="FF0000"/>
              </a:solidFill>
              <a:latin typeface="宋体" pitchFamily="2" charset="-122"/>
              <a:ea typeface="宋体" pitchFamily="2" charset="-122"/>
            </a:endParaRPr>
          </a:p>
          <a:p>
            <a:pPr>
              <a:lnSpc>
                <a:spcPct val="125000"/>
              </a:lnSpc>
            </a:pPr>
            <a:r>
              <a:rPr lang="en-US" altLang="zh-CN" sz="1400" b="1" dirty="0" smtClean="0">
                <a:solidFill>
                  <a:srgbClr val="00B0F0"/>
                </a:solidFill>
                <a:latin typeface="仿宋_GB2312" pitchFamily="49" charset="-122"/>
                <a:ea typeface="仿宋_GB2312" pitchFamily="49" charset="-122"/>
              </a:rPr>
              <a:t>3</a:t>
            </a:r>
            <a:r>
              <a:rPr lang="zh-CN" altLang="en-US" sz="1400" b="1" dirty="0" smtClean="0">
                <a:solidFill>
                  <a:srgbClr val="00B0F0"/>
                </a:solidFill>
                <a:latin typeface="仿宋_GB2312" pitchFamily="49" charset="-122"/>
                <a:ea typeface="仿宋_GB2312" pitchFamily="49" charset="-122"/>
              </a:rPr>
              <a:t>、缴存基数：</a:t>
            </a:r>
            <a:r>
              <a:rPr lang="zh-CN" altLang="en-US" sz="1400" dirty="0" smtClean="0">
                <a:latin typeface="宋体" pitchFamily="2" charset="-122"/>
                <a:ea typeface="宋体" pitchFamily="2" charset="-122"/>
              </a:rPr>
              <a:t>即上一缴存年度的月平均工资。缴费年度，上一年</a:t>
            </a:r>
            <a:r>
              <a:rPr lang="en-US" altLang="zh-CN" sz="1400" dirty="0" smtClean="0">
                <a:latin typeface="宋体" pitchFamily="2" charset="-122"/>
                <a:ea typeface="宋体" pitchFamily="2" charset="-122"/>
              </a:rPr>
              <a:t>7</a:t>
            </a:r>
            <a:r>
              <a:rPr lang="zh-CN" altLang="en-US" sz="1400" dirty="0" smtClean="0">
                <a:latin typeface="宋体" pitchFamily="2" charset="-122"/>
                <a:ea typeface="宋体" pitchFamily="2" charset="-122"/>
              </a:rPr>
              <a:t>月至当年</a:t>
            </a:r>
            <a:r>
              <a:rPr lang="en-US" altLang="zh-CN" sz="1400" dirty="0" smtClean="0">
                <a:latin typeface="宋体" pitchFamily="2" charset="-122"/>
                <a:ea typeface="宋体" pitchFamily="2" charset="-122"/>
              </a:rPr>
              <a:t>6</a:t>
            </a:r>
            <a:r>
              <a:rPr lang="zh-CN" altLang="en-US" sz="1400" dirty="0" smtClean="0">
                <a:latin typeface="宋体" pitchFamily="2" charset="-122"/>
                <a:ea typeface="宋体" pitchFamily="2" charset="-122"/>
              </a:rPr>
              <a:t>月，工资按照员工的应发工资计算。</a:t>
            </a:r>
            <a:r>
              <a:rPr lang="en-US" altLang="zh-CN" sz="1400" dirty="0" smtClean="0">
                <a:latin typeface="宋体" pitchFamily="2" charset="-122"/>
                <a:ea typeface="宋体" pitchFamily="2" charset="-122"/>
              </a:rPr>
              <a:t>G</a:t>
            </a:r>
            <a:r>
              <a:rPr lang="zh-CN" altLang="en-US" sz="1400" dirty="0" smtClean="0">
                <a:latin typeface="宋体" pitchFamily="2" charset="-122"/>
                <a:ea typeface="宋体" pitchFamily="2" charset="-122"/>
              </a:rPr>
              <a:t>级含以上按照以上基数规则，</a:t>
            </a:r>
            <a:r>
              <a:rPr lang="en-US" altLang="zh-CN" sz="1400" dirty="0" smtClean="0">
                <a:latin typeface="宋体" pitchFamily="2" charset="-122"/>
                <a:ea typeface="宋体" pitchFamily="2" charset="-122"/>
              </a:rPr>
              <a:t>I</a:t>
            </a:r>
            <a:r>
              <a:rPr lang="zh-CN" altLang="en-US" sz="1400" dirty="0" smtClean="0">
                <a:latin typeface="宋体" pitchFamily="2" charset="-122"/>
                <a:ea typeface="宋体" pitchFamily="2" charset="-122"/>
              </a:rPr>
              <a:t>、</a:t>
            </a:r>
            <a:r>
              <a:rPr lang="en-US" altLang="zh-CN" sz="1400" dirty="0" smtClean="0">
                <a:latin typeface="宋体" pitchFamily="2" charset="-122"/>
                <a:ea typeface="宋体" pitchFamily="2" charset="-122"/>
              </a:rPr>
              <a:t>H</a:t>
            </a:r>
            <a:r>
              <a:rPr lang="zh-CN" altLang="en-US" sz="1400" dirty="0" smtClean="0">
                <a:latin typeface="宋体" pitchFamily="2" charset="-122"/>
                <a:ea typeface="宋体" pitchFamily="2" charset="-122"/>
              </a:rPr>
              <a:t>级员工按照固定基数缴纳。</a:t>
            </a:r>
            <a:endParaRPr lang="en-US" altLang="zh-CN" sz="1400" dirty="0" smtClean="0">
              <a:latin typeface="宋体" pitchFamily="2" charset="-122"/>
              <a:ea typeface="宋体" pitchFamily="2" charset="-122"/>
            </a:endParaRPr>
          </a:p>
          <a:p>
            <a:pPr>
              <a:lnSpc>
                <a:spcPct val="125000"/>
              </a:lnSpc>
            </a:pPr>
            <a:r>
              <a:rPr lang="en-US" altLang="zh-CN" sz="1400" b="1" dirty="0" smtClean="0">
                <a:solidFill>
                  <a:srgbClr val="00B0F0"/>
                </a:solidFill>
                <a:latin typeface="仿宋_GB2312" pitchFamily="49" charset="-122"/>
                <a:ea typeface="仿宋_GB2312" pitchFamily="49" charset="-122"/>
              </a:rPr>
              <a:t>4</a:t>
            </a:r>
            <a:r>
              <a:rPr lang="zh-CN" altLang="en-US" sz="1400" b="1" dirty="0" smtClean="0">
                <a:solidFill>
                  <a:srgbClr val="00B0F0"/>
                </a:solidFill>
                <a:latin typeface="仿宋_GB2312" pitchFamily="49" charset="-122"/>
                <a:ea typeface="仿宋_GB2312" pitchFamily="49" charset="-122"/>
              </a:rPr>
              <a:t>、缴存比例：</a:t>
            </a:r>
            <a:r>
              <a:rPr lang="zh-CN" altLang="en-US" sz="1400" dirty="0" smtClean="0">
                <a:latin typeface="宋体" pitchFamily="2" charset="-122"/>
                <a:ea typeface="宋体" pitchFamily="2" charset="-122"/>
              </a:rPr>
              <a:t>公司与个人相同，均为</a:t>
            </a:r>
            <a:r>
              <a:rPr lang="en-US" altLang="zh-CN" sz="1400" dirty="0" smtClean="0">
                <a:latin typeface="宋体" pitchFamily="2" charset="-122"/>
                <a:ea typeface="宋体" pitchFamily="2" charset="-122"/>
              </a:rPr>
              <a:t>5%</a:t>
            </a:r>
            <a:r>
              <a:rPr lang="zh-CN" altLang="en-US" sz="1400" dirty="0" smtClean="0">
                <a:latin typeface="宋体" pitchFamily="2" charset="-122"/>
                <a:ea typeface="宋体" pitchFamily="2" charset="-122"/>
              </a:rPr>
              <a:t>。</a:t>
            </a:r>
            <a:endParaRPr lang="en-US" altLang="zh-CN" sz="1400" dirty="0" smtClean="0">
              <a:latin typeface="宋体" pitchFamily="2" charset="-122"/>
              <a:ea typeface="宋体" pitchFamily="2" charset="-122"/>
            </a:endParaRPr>
          </a:p>
          <a:p>
            <a:pPr>
              <a:lnSpc>
                <a:spcPct val="125000"/>
              </a:lnSpc>
            </a:pPr>
            <a:r>
              <a:rPr lang="en-US" altLang="zh-CN" sz="1400" b="1" dirty="0" smtClean="0">
                <a:solidFill>
                  <a:srgbClr val="00B0F0"/>
                </a:solidFill>
                <a:latin typeface="仿宋_GB2312" pitchFamily="49" charset="-122"/>
                <a:ea typeface="仿宋_GB2312" pitchFamily="49" charset="-122"/>
              </a:rPr>
              <a:t>5</a:t>
            </a:r>
            <a:r>
              <a:rPr lang="zh-CN" altLang="en-US" sz="1400" b="1" dirty="0" smtClean="0">
                <a:solidFill>
                  <a:srgbClr val="00B0F0"/>
                </a:solidFill>
                <a:latin typeface="仿宋_GB2312" pitchFamily="49" charset="-122"/>
                <a:ea typeface="仿宋_GB2312" pitchFamily="49" charset="-122"/>
              </a:rPr>
              <a:t>、封存：</a:t>
            </a:r>
            <a:r>
              <a:rPr lang="zh-CN" altLang="en-US" sz="1400" dirty="0" smtClean="0">
                <a:latin typeface="宋体" pitchFamily="2" charset="-122"/>
                <a:ea typeface="宋体" pitchFamily="2" charset="-122"/>
              </a:rPr>
              <a:t>即将员工的账户停缴。</a:t>
            </a:r>
            <a:r>
              <a:rPr lang="zh-CN" altLang="en-US" sz="1400" dirty="0" smtClean="0">
                <a:solidFill>
                  <a:srgbClr val="FF0000"/>
                </a:solidFill>
                <a:latin typeface="宋体" pitchFamily="2" charset="-122"/>
                <a:ea typeface="宋体" pitchFamily="2" charset="-122"/>
              </a:rPr>
              <a:t>员工办理销户提取时需先办理封存</a:t>
            </a:r>
            <a:r>
              <a:rPr lang="zh-CN" altLang="en-US" sz="1400" dirty="0" smtClean="0">
                <a:latin typeface="宋体" pitchFamily="2" charset="-122"/>
                <a:ea typeface="宋体" pitchFamily="2" charset="-122"/>
              </a:rPr>
              <a:t>。</a:t>
            </a:r>
            <a:endParaRPr lang="en-US" altLang="zh-CN" sz="1400" dirty="0" smtClean="0">
              <a:latin typeface="宋体" pitchFamily="2" charset="-122"/>
              <a:ea typeface="宋体" pitchFamily="2" charset="-122"/>
            </a:endParaRPr>
          </a:p>
          <a:p>
            <a:pPr>
              <a:lnSpc>
                <a:spcPct val="125000"/>
              </a:lnSpc>
            </a:pPr>
            <a:r>
              <a:rPr lang="en-US" altLang="zh-CN" sz="1400" b="1" dirty="0" smtClean="0">
                <a:solidFill>
                  <a:srgbClr val="00B0F0"/>
                </a:solidFill>
                <a:latin typeface="仿宋_GB2312" pitchFamily="49" charset="-122"/>
                <a:ea typeface="仿宋_GB2312" pitchFamily="49" charset="-122"/>
              </a:rPr>
              <a:t>6</a:t>
            </a:r>
            <a:r>
              <a:rPr lang="zh-CN" altLang="en-US" sz="1400" b="1" dirty="0" smtClean="0">
                <a:solidFill>
                  <a:srgbClr val="00B0F0"/>
                </a:solidFill>
                <a:latin typeface="仿宋_GB2312" pitchFamily="49" charset="-122"/>
                <a:ea typeface="仿宋_GB2312" pitchFamily="49" charset="-122"/>
              </a:rPr>
              <a:t>、提取：</a:t>
            </a:r>
            <a:r>
              <a:rPr lang="zh-CN" altLang="en-US" sz="1400" dirty="0" smtClean="0">
                <a:latin typeface="宋体" pitchFamily="2" charset="-122"/>
                <a:ea typeface="宋体" pitchFamily="2" charset="-122"/>
              </a:rPr>
              <a:t>即员工使用住房公积金余额的操作，包括销户提取、住房提取和非住房性消费提取。</a:t>
            </a:r>
            <a:endParaRPr lang="en-US" altLang="zh-CN" sz="1400" dirty="0" smtClean="0">
              <a:latin typeface="宋体" pitchFamily="2" charset="-122"/>
              <a:ea typeface="宋体" pitchFamily="2" charset="-122"/>
            </a:endParaRPr>
          </a:p>
          <a:p>
            <a:pPr>
              <a:lnSpc>
                <a:spcPct val="125000"/>
              </a:lnSpc>
            </a:pPr>
            <a:r>
              <a:rPr lang="en-US" altLang="zh-CN" sz="1400" b="1" dirty="0" smtClean="0">
                <a:solidFill>
                  <a:srgbClr val="00B0F0"/>
                </a:solidFill>
                <a:latin typeface="仿宋_GB2312" pitchFamily="49" charset="-122"/>
                <a:ea typeface="仿宋_GB2312" pitchFamily="49" charset="-122"/>
              </a:rPr>
              <a:t>7</a:t>
            </a:r>
            <a:r>
              <a:rPr lang="zh-CN" altLang="en-US" sz="1400" b="1" dirty="0" smtClean="0">
                <a:solidFill>
                  <a:srgbClr val="00B0F0"/>
                </a:solidFill>
                <a:latin typeface="仿宋_GB2312" pitchFamily="49" charset="-122"/>
                <a:ea typeface="仿宋_GB2312" pitchFamily="49" charset="-122"/>
              </a:rPr>
              <a:t>、社保存量：</a:t>
            </a:r>
            <a:r>
              <a:rPr lang="zh-CN" altLang="en-US" sz="1400" dirty="0" smtClean="0">
                <a:latin typeface="宋体" pitchFamily="2" charset="-122"/>
                <a:ea typeface="宋体" pitchFamily="2" charset="-122"/>
              </a:rPr>
              <a:t>即在</a:t>
            </a:r>
            <a:r>
              <a:rPr lang="en-US" altLang="zh-CN" sz="1400" dirty="0" smtClean="0">
                <a:latin typeface="宋体" pitchFamily="2" charset="-122"/>
                <a:ea typeface="宋体" pitchFamily="2" charset="-122"/>
              </a:rPr>
              <a:t>2010</a:t>
            </a:r>
            <a:r>
              <a:rPr lang="zh-CN" altLang="en-US" sz="1400" dirty="0" smtClean="0">
                <a:latin typeface="宋体" pitchFamily="2" charset="-122"/>
                <a:ea typeface="宋体" pitchFamily="2" charset="-122"/>
              </a:rPr>
              <a:t>年</a:t>
            </a:r>
            <a:r>
              <a:rPr lang="en-US" altLang="zh-CN" sz="1400" dirty="0" smtClean="0">
                <a:latin typeface="宋体" pitchFamily="2" charset="-122"/>
                <a:ea typeface="宋体" pitchFamily="2" charset="-122"/>
              </a:rPr>
              <a:t>12</a:t>
            </a:r>
            <a:r>
              <a:rPr lang="zh-CN" altLang="en-US" sz="1400" dirty="0" smtClean="0">
                <a:latin typeface="宋体" pitchFamily="2" charset="-122"/>
                <a:ea typeface="宋体" pitchFamily="2" charset="-122"/>
              </a:rPr>
              <a:t>月前通过社保缴纳参加住房公积金的称呼。</a:t>
            </a:r>
            <a:endParaRPr lang="en-US" altLang="zh-CN" sz="1400" dirty="0" smtClean="0">
              <a:latin typeface="宋体" pitchFamily="2" charset="-122"/>
              <a:ea typeface="宋体" pitchFamily="2" charset="-122"/>
            </a:endParaRPr>
          </a:p>
          <a:p>
            <a:pPr>
              <a:lnSpc>
                <a:spcPct val="125000"/>
              </a:lnSpc>
            </a:pPr>
            <a:r>
              <a:rPr lang="en-US" altLang="zh-CN" sz="1400" b="1" dirty="0" smtClean="0">
                <a:solidFill>
                  <a:srgbClr val="00B0F0"/>
                </a:solidFill>
                <a:latin typeface="仿宋_GB2312" pitchFamily="49" charset="-122"/>
                <a:ea typeface="仿宋_GB2312" pitchFamily="49" charset="-122"/>
              </a:rPr>
              <a:t>8</a:t>
            </a:r>
            <a:r>
              <a:rPr lang="zh-CN" altLang="en-US" sz="1400" b="1" dirty="0" smtClean="0">
                <a:solidFill>
                  <a:srgbClr val="00B0F0"/>
                </a:solidFill>
                <a:latin typeface="仿宋_GB2312" pitchFamily="49" charset="-122"/>
                <a:ea typeface="仿宋_GB2312" pitchFamily="49" charset="-122"/>
              </a:rPr>
              <a:t>、发卡行：</a:t>
            </a:r>
            <a:r>
              <a:rPr lang="zh-CN" altLang="en-US" sz="1400" dirty="0" smtClean="0">
                <a:latin typeface="宋体" pitchFamily="2" charset="-122"/>
                <a:ea typeface="宋体" pitchFamily="2" charset="-122"/>
              </a:rPr>
              <a:t>即公积金联名卡右上角标明的银行名称，如中国银行、建设银行。</a:t>
            </a:r>
            <a:endParaRPr lang="en-US" altLang="zh-CN" sz="1400" dirty="0" smtClean="0">
              <a:latin typeface="宋体" pitchFamily="2" charset="-122"/>
              <a:ea typeface="宋体" pitchFamily="2" charset="-122"/>
            </a:endParaRPr>
          </a:p>
          <a:p>
            <a:pPr>
              <a:lnSpc>
                <a:spcPct val="125000"/>
              </a:lnSpc>
            </a:pPr>
            <a:r>
              <a:rPr lang="en-US" altLang="zh-CN" sz="1400" b="1" dirty="0" smtClean="0">
                <a:solidFill>
                  <a:srgbClr val="00B0F0"/>
                </a:solidFill>
                <a:latin typeface="仿宋_GB2312" pitchFamily="49" charset="-122"/>
                <a:ea typeface="仿宋_GB2312" pitchFamily="49" charset="-122"/>
              </a:rPr>
              <a:t>9</a:t>
            </a:r>
            <a:r>
              <a:rPr lang="zh-CN" altLang="en-US" sz="1400" b="1" dirty="0" smtClean="0">
                <a:solidFill>
                  <a:srgbClr val="00B0F0"/>
                </a:solidFill>
                <a:latin typeface="仿宋_GB2312" pitchFamily="49" charset="-122"/>
                <a:ea typeface="仿宋_GB2312" pitchFamily="49" charset="-122"/>
              </a:rPr>
              <a:t>、公积金中心官网及常用页面：</a:t>
            </a:r>
            <a:r>
              <a:rPr lang="en-US" altLang="zh-CN" sz="1400" b="1" dirty="0" smtClean="0">
                <a:solidFill>
                  <a:srgbClr val="00B0F0"/>
                </a:solidFill>
                <a:latin typeface="仿宋_GB2312" pitchFamily="49" charset="-122"/>
                <a:ea typeface="仿宋_GB2312" pitchFamily="49" charset="-122"/>
                <a:hlinkClick r:id="rId3"/>
              </a:rPr>
              <a:t> </a:t>
            </a:r>
            <a:endParaRPr lang="en-US" altLang="zh-CN" sz="1400" b="1" dirty="0" smtClean="0">
              <a:solidFill>
                <a:srgbClr val="00B0F0"/>
              </a:solidFill>
              <a:latin typeface="仿宋_GB2312" pitchFamily="49" charset="-122"/>
              <a:ea typeface="仿宋_GB2312" pitchFamily="49" charset="-122"/>
            </a:endParaRPr>
          </a:p>
          <a:p>
            <a:pPr>
              <a:lnSpc>
                <a:spcPct val="125000"/>
              </a:lnSpc>
            </a:pPr>
            <a:r>
              <a:rPr lang="zh-CN" altLang="en-US" sz="1400" dirty="0" smtClean="0">
                <a:latin typeface="宋体" pitchFamily="2" charset="-122"/>
                <a:ea typeface="宋体" pitchFamily="2" charset="-122"/>
              </a:rPr>
              <a:t>公积金官网：</a:t>
            </a:r>
            <a:r>
              <a:rPr lang="en-US" altLang="zh-CN" sz="1400" dirty="0" smtClean="0">
                <a:solidFill>
                  <a:srgbClr val="FF0000"/>
                </a:solidFill>
                <a:latin typeface="宋体" pitchFamily="2" charset="-122"/>
                <a:ea typeface="宋体" pitchFamily="2" charset="-122"/>
                <a:hlinkClick r:id="rId3"/>
              </a:rPr>
              <a:t>http://www.szzfgjj.com/</a:t>
            </a:r>
            <a:r>
              <a:rPr lang="en-US" altLang="zh-CN" sz="1400" dirty="0" smtClean="0">
                <a:solidFill>
                  <a:srgbClr val="FF0000"/>
                </a:solidFill>
                <a:latin typeface="宋体" pitchFamily="2" charset="-122"/>
                <a:ea typeface="宋体" pitchFamily="2" charset="-122"/>
              </a:rPr>
              <a:t>                </a:t>
            </a:r>
            <a:r>
              <a:rPr lang="en-US" altLang="zh-CN" sz="1400" dirty="0" smtClean="0">
                <a:solidFill>
                  <a:srgbClr val="FF0000"/>
                </a:solidFill>
                <a:latin typeface="宋体" pitchFamily="2" charset="-122"/>
                <a:ea typeface="宋体" pitchFamily="2" charset="-122"/>
                <a:hlinkClick r:id="rId4" action="ppaction://hlinkfile"/>
              </a:rPr>
              <a:t>       </a:t>
            </a:r>
            <a:endParaRPr lang="en-US" altLang="zh-CN" sz="1400" dirty="0" smtClean="0">
              <a:solidFill>
                <a:srgbClr val="FF0000"/>
              </a:solidFill>
              <a:latin typeface="宋体" pitchFamily="2" charset="-122"/>
              <a:ea typeface="宋体" pitchFamily="2" charset="-122"/>
            </a:endParaRPr>
          </a:p>
          <a:p>
            <a:pPr>
              <a:lnSpc>
                <a:spcPct val="125000"/>
              </a:lnSpc>
            </a:pPr>
            <a:r>
              <a:rPr lang="zh-CN" altLang="en-US" sz="1400" dirty="0" smtClean="0">
                <a:latin typeface="宋体" pitchFamily="2" charset="-122"/>
                <a:ea typeface="宋体" pitchFamily="2" charset="-122"/>
              </a:rPr>
              <a:t>个人登录：</a:t>
            </a:r>
            <a:r>
              <a:rPr lang="en-US" altLang="zh-CN" sz="1400" dirty="0" smtClean="0">
                <a:latin typeface="宋体" pitchFamily="2" charset="-122"/>
                <a:ea typeface="宋体" pitchFamily="2" charset="-122"/>
              </a:rPr>
              <a:t> </a:t>
            </a:r>
            <a:r>
              <a:rPr lang="en-US" altLang="zh-CN" sz="1400" dirty="0" smtClean="0">
                <a:latin typeface="宋体" pitchFamily="2" charset="-122"/>
                <a:ea typeface="宋体" pitchFamily="2" charset="-122"/>
                <a:hlinkClick r:id="rId5"/>
              </a:rPr>
              <a:t>https://nbp.szzfgjj.com/nbp/pri.jsp</a:t>
            </a:r>
            <a:r>
              <a:rPr lang="en-US" altLang="zh-CN" sz="1400" dirty="0" smtClean="0">
                <a:latin typeface="宋体" pitchFamily="2" charset="-122"/>
                <a:ea typeface="宋体" pitchFamily="2" charset="-122"/>
              </a:rPr>
              <a:t> </a:t>
            </a:r>
          </a:p>
          <a:p>
            <a:pPr>
              <a:lnSpc>
                <a:spcPct val="125000"/>
              </a:lnSpc>
            </a:pPr>
            <a:r>
              <a:rPr lang="zh-CN" altLang="en-US" sz="1400" dirty="0" smtClean="0">
                <a:latin typeface="宋体" pitchFamily="2" charset="-122"/>
                <a:ea typeface="宋体" pitchFamily="2" charset="-122"/>
              </a:rPr>
              <a:t>简捷余额查询：</a:t>
            </a:r>
            <a:r>
              <a:rPr lang="en-US" altLang="zh-CN" sz="1400" dirty="0" smtClean="0">
                <a:latin typeface="宋体" pitchFamily="2" charset="-122"/>
                <a:ea typeface="宋体" pitchFamily="2" charset="-122"/>
              </a:rPr>
              <a:t> </a:t>
            </a:r>
            <a:r>
              <a:rPr lang="en-US" altLang="zh-CN" sz="1400" dirty="0" smtClean="0">
                <a:latin typeface="宋体" pitchFamily="2" charset="-122"/>
                <a:ea typeface="宋体" pitchFamily="2" charset="-122"/>
                <a:hlinkClick r:id="rId6"/>
              </a:rPr>
              <a:t>http://www.szzfgjj.com/zhcx/index.htm</a:t>
            </a:r>
            <a:r>
              <a:rPr lang="en-US" altLang="zh-CN" sz="1400" dirty="0" smtClean="0">
                <a:latin typeface="宋体" pitchFamily="2" charset="-122"/>
                <a:ea typeface="宋体" pitchFamily="2" charset="-122"/>
              </a:rPr>
              <a:t> </a:t>
            </a:r>
          </a:p>
        </p:txBody>
      </p:sp>
      <p:graphicFrame>
        <p:nvGraphicFramePr>
          <p:cNvPr id="5" name="对象 4"/>
          <p:cNvGraphicFramePr>
            <a:graphicFrameLocks noChangeAspect="1"/>
          </p:cNvGraphicFramePr>
          <p:nvPr/>
        </p:nvGraphicFramePr>
        <p:xfrm>
          <a:off x="6444208" y="5445224"/>
          <a:ext cx="1224136" cy="918102"/>
        </p:xfrm>
        <a:graphic>
          <a:graphicData uri="http://schemas.openxmlformats.org/presentationml/2006/ole">
            <p:oleObj spid="_x0000_s1029" name="文档" showAsIcon="1" r:id="rId7" imgW="914400" imgH="685800" progId="Word.Document.12">
              <p:embed/>
            </p:oleObj>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996952"/>
            <a:ext cx="8305800" cy="1152128"/>
          </a:xfrm>
        </p:spPr>
        <p:txBody>
          <a:bodyPr>
            <a:noAutofit/>
          </a:bodyPr>
          <a:lstStyle/>
          <a:p>
            <a:pPr algn="ctr"/>
            <a:r>
              <a:rPr lang="zh-CN" altLang="en-US" sz="8800" b="1" dirty="0" smtClean="0"/>
              <a:t>谢   谢</a:t>
            </a:r>
            <a:r>
              <a:rPr lang="en-US" altLang="zh-CN" sz="8800" b="1" dirty="0" smtClean="0"/>
              <a:t>~</a:t>
            </a:r>
            <a:endParaRPr lang="zh-CN" altLang="en-US" sz="88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836712"/>
            <a:ext cx="8305800" cy="866360"/>
          </a:xfrm>
        </p:spPr>
        <p:txBody>
          <a:bodyPr/>
          <a:lstStyle/>
          <a:p>
            <a:r>
              <a:rPr lang="zh-CN" altLang="en-US" dirty="0" smtClean="0"/>
              <a:t>二、机构设置</a:t>
            </a:r>
            <a:endParaRPr lang="zh-CN" altLang="en-US" dirty="0"/>
          </a:p>
        </p:txBody>
      </p:sp>
      <p:pic>
        <p:nvPicPr>
          <p:cNvPr id="4" name="图片 3" descr="机构设置.jpg"/>
          <p:cNvPicPr>
            <a:picLocks noChangeAspect="1"/>
          </p:cNvPicPr>
          <p:nvPr/>
        </p:nvPicPr>
        <p:blipFill>
          <a:blip r:embed="rId2" cstate="print"/>
          <a:stretch>
            <a:fillRect/>
          </a:stretch>
        </p:blipFill>
        <p:spPr>
          <a:xfrm>
            <a:off x="899592" y="1772816"/>
            <a:ext cx="7344816" cy="5061770"/>
          </a:xfrm>
          <a:prstGeom prst="rect">
            <a:avLst/>
          </a:prstGeom>
        </p:spPr>
      </p:pic>
      <p:sp>
        <p:nvSpPr>
          <p:cNvPr id="5" name="TextBox 4"/>
          <p:cNvSpPr txBox="1"/>
          <p:nvPr/>
        </p:nvSpPr>
        <p:spPr>
          <a:xfrm>
            <a:off x="1619672" y="2780928"/>
            <a:ext cx="1872208" cy="461665"/>
          </a:xfrm>
          <a:prstGeom prst="rect">
            <a:avLst/>
          </a:prstGeom>
          <a:noFill/>
        </p:spPr>
        <p:txBody>
          <a:bodyPr wrap="square" rtlCol="0">
            <a:spAutoFit/>
          </a:bodyPr>
          <a:lstStyle/>
          <a:p>
            <a:r>
              <a:rPr lang="zh-CN" altLang="en-US" sz="2400" b="1" dirty="0" smtClean="0">
                <a:solidFill>
                  <a:srgbClr val="00B0F0"/>
                </a:solidFill>
                <a:latin typeface="华文彩云" pitchFamily="2" charset="-122"/>
                <a:ea typeface="华文彩云" pitchFamily="2" charset="-122"/>
              </a:rPr>
              <a:t>公积金中心</a:t>
            </a:r>
            <a:endParaRPr lang="zh-CN" altLang="en-US" sz="2400" b="1" dirty="0">
              <a:solidFill>
                <a:srgbClr val="00B0F0"/>
              </a:solidFill>
              <a:latin typeface="华文彩云" pitchFamily="2" charset="-122"/>
              <a:ea typeface="华文彩云" pitchFamily="2" charset="-122"/>
            </a:endParaRPr>
          </a:p>
        </p:txBody>
      </p:sp>
      <p:sp>
        <p:nvSpPr>
          <p:cNvPr id="6" name="TextBox 5"/>
          <p:cNvSpPr txBox="1"/>
          <p:nvPr/>
        </p:nvSpPr>
        <p:spPr>
          <a:xfrm>
            <a:off x="3995936" y="2924944"/>
            <a:ext cx="1656184" cy="461665"/>
          </a:xfrm>
          <a:prstGeom prst="rect">
            <a:avLst/>
          </a:prstGeom>
          <a:noFill/>
        </p:spPr>
        <p:txBody>
          <a:bodyPr wrap="square" rtlCol="0">
            <a:spAutoFit/>
          </a:bodyPr>
          <a:lstStyle/>
          <a:p>
            <a:r>
              <a:rPr lang="zh-CN" altLang="en-US" sz="2400" b="1" dirty="0" smtClean="0">
                <a:solidFill>
                  <a:srgbClr val="00B0F0"/>
                </a:solidFill>
                <a:latin typeface="华文彩云" pitchFamily="2" charset="-122"/>
                <a:ea typeface="华文彩云" pitchFamily="2" charset="-122"/>
              </a:rPr>
              <a:t>银行网点</a:t>
            </a:r>
          </a:p>
        </p:txBody>
      </p:sp>
      <p:sp>
        <p:nvSpPr>
          <p:cNvPr id="7" name="TextBox 6"/>
          <p:cNvSpPr txBox="1"/>
          <p:nvPr/>
        </p:nvSpPr>
        <p:spPr>
          <a:xfrm>
            <a:off x="6228184" y="3356992"/>
            <a:ext cx="1152128" cy="461665"/>
          </a:xfrm>
          <a:prstGeom prst="rect">
            <a:avLst/>
          </a:prstGeom>
          <a:noFill/>
        </p:spPr>
        <p:txBody>
          <a:bodyPr wrap="square" rtlCol="0">
            <a:spAutoFit/>
          </a:bodyPr>
          <a:lstStyle/>
          <a:p>
            <a:r>
              <a:rPr lang="zh-CN" altLang="en-US" sz="2400" b="1" dirty="0" smtClean="0">
                <a:solidFill>
                  <a:srgbClr val="00B0F0"/>
                </a:solidFill>
                <a:latin typeface="华文彩云" pitchFamily="2" charset="-122"/>
                <a:ea typeface="华文彩云" pitchFamily="2" charset="-122"/>
              </a:rPr>
              <a:t>专办员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71600" y="692696"/>
            <a:ext cx="5544616" cy="523220"/>
          </a:xfrm>
          <a:prstGeom prst="rect">
            <a:avLst/>
          </a:prstGeom>
          <a:noFill/>
        </p:spPr>
        <p:txBody>
          <a:bodyPr wrap="square" rtlCol="0">
            <a:spAutoFit/>
          </a:bodyPr>
          <a:lstStyle/>
          <a:p>
            <a:r>
              <a:rPr lang="zh-CN" altLang="en-US" sz="2800" b="1" dirty="0" smtClean="0">
                <a:solidFill>
                  <a:srgbClr val="00B0F0"/>
                </a:solidFill>
                <a:latin typeface="微软雅黑" pitchFamily="34" charset="-122"/>
                <a:ea typeface="微软雅黑" pitchFamily="34" charset="-122"/>
              </a:rPr>
              <a:t>深圳市住房公积金管理中心简介</a:t>
            </a:r>
          </a:p>
        </p:txBody>
      </p:sp>
      <p:sp>
        <p:nvSpPr>
          <p:cNvPr id="4" name="矩形 3"/>
          <p:cNvSpPr/>
          <p:nvPr/>
        </p:nvSpPr>
        <p:spPr>
          <a:xfrm>
            <a:off x="683568" y="1700808"/>
            <a:ext cx="8316416" cy="4339650"/>
          </a:xfrm>
          <a:prstGeom prst="rect">
            <a:avLst/>
          </a:prstGeom>
        </p:spPr>
        <p:txBody>
          <a:bodyPr wrap="square">
            <a:spAutoFit/>
          </a:bodyPr>
          <a:lstStyle/>
          <a:p>
            <a:pPr marL="514350" indent="-514350" fontAlgn="ctr"/>
            <a:r>
              <a:rPr lang="en-US" altLang="zh-CN" sz="2000" b="1" dirty="0" smtClean="0">
                <a:solidFill>
                  <a:srgbClr val="00B0F0"/>
                </a:solidFill>
                <a:latin typeface="华文仿宋" pitchFamily="2" charset="-122"/>
                <a:ea typeface="华文仿宋" pitchFamily="2" charset="-122"/>
              </a:rPr>
              <a:t>1</a:t>
            </a:r>
            <a:r>
              <a:rPr lang="zh-CN" altLang="en-US" sz="2000" b="1" dirty="0" smtClean="0">
                <a:solidFill>
                  <a:srgbClr val="00B0F0"/>
                </a:solidFill>
                <a:latin typeface="华文仿宋" pitchFamily="2" charset="-122"/>
                <a:ea typeface="华文仿宋" pitchFamily="2" charset="-122"/>
              </a:rPr>
              <a:t>、</a:t>
            </a:r>
            <a:r>
              <a:rPr lang="zh-CN" altLang="zh-CN" sz="2000" b="1" dirty="0" smtClean="0">
                <a:solidFill>
                  <a:srgbClr val="00B0F0"/>
                </a:solidFill>
                <a:latin typeface="华文仿宋" pitchFamily="2" charset="-122"/>
                <a:ea typeface="华文仿宋" pitchFamily="2" charset="-122"/>
              </a:rPr>
              <a:t>住房公积金中心的地址和电话</a:t>
            </a:r>
            <a:endParaRPr lang="en-US" altLang="zh-CN" sz="2000" b="1" dirty="0" smtClean="0">
              <a:solidFill>
                <a:srgbClr val="00B0F0"/>
              </a:solidFill>
              <a:latin typeface="华文仿宋" pitchFamily="2" charset="-122"/>
              <a:ea typeface="华文仿宋" pitchFamily="2" charset="-122"/>
            </a:endParaRPr>
          </a:p>
          <a:p>
            <a:r>
              <a:rPr lang="zh-CN" altLang="en-US" dirty="0" smtClean="0"/>
              <a:t>建议办理时间：周一至周五 </a:t>
            </a:r>
            <a:r>
              <a:rPr lang="en-US" altLang="zh-CN" dirty="0" smtClean="0"/>
              <a:t>09</a:t>
            </a:r>
            <a:r>
              <a:rPr lang="zh-CN" altLang="en-US" dirty="0" smtClean="0"/>
              <a:t>：</a:t>
            </a:r>
            <a:r>
              <a:rPr lang="en-US" altLang="zh-CN" dirty="0" smtClean="0"/>
              <a:t>00-17</a:t>
            </a:r>
            <a:r>
              <a:rPr lang="zh-CN" altLang="en-US" dirty="0" smtClean="0"/>
              <a:t>：</a:t>
            </a:r>
            <a:r>
              <a:rPr lang="en-US" altLang="zh-CN" dirty="0" smtClean="0"/>
              <a:t>00</a:t>
            </a:r>
          </a:p>
          <a:p>
            <a:r>
              <a:rPr lang="zh-CN" altLang="en-US" dirty="0" smtClean="0"/>
              <a:t>地址：深圳市福田区侨香路与安托山</a:t>
            </a:r>
            <a:r>
              <a:rPr lang="en-US" altLang="zh-CN" dirty="0" smtClean="0"/>
              <a:t>9</a:t>
            </a:r>
            <a:r>
              <a:rPr lang="zh-CN" altLang="en-US" dirty="0" smtClean="0"/>
              <a:t>路交汇处侨香村</a:t>
            </a:r>
            <a:r>
              <a:rPr lang="en-US" altLang="zh-CN" dirty="0" smtClean="0"/>
              <a:t>1</a:t>
            </a:r>
            <a:r>
              <a:rPr lang="zh-CN" altLang="en-US" dirty="0" smtClean="0"/>
              <a:t>栋裙楼</a:t>
            </a:r>
            <a:endParaRPr lang="en-US" altLang="zh-CN" dirty="0" smtClean="0"/>
          </a:p>
          <a:p>
            <a:r>
              <a:rPr lang="zh-CN" altLang="en-US" dirty="0" smtClean="0"/>
              <a:t>电话：</a:t>
            </a:r>
            <a:r>
              <a:rPr lang="en-US" altLang="zh-CN" dirty="0" smtClean="0">
                <a:solidFill>
                  <a:srgbClr val="FF00FF"/>
                </a:solidFill>
                <a:latin typeface="+mn-ea"/>
              </a:rPr>
              <a:t>0755-86366999</a:t>
            </a:r>
            <a:r>
              <a:rPr lang="zh-CN" altLang="en-US" dirty="0" smtClean="0">
                <a:latin typeface="+mn-ea"/>
              </a:rPr>
              <a:t>（绝对热线）</a:t>
            </a:r>
            <a:endParaRPr lang="en-US" altLang="zh-CN" dirty="0" smtClean="0">
              <a:latin typeface="+mn-ea"/>
            </a:endParaRPr>
          </a:p>
          <a:p>
            <a:endParaRPr lang="en-US" altLang="zh-CN" dirty="0" smtClean="0"/>
          </a:p>
          <a:p>
            <a:r>
              <a:rPr lang="en-US" altLang="zh-CN" sz="2000" b="1" dirty="0" smtClean="0">
                <a:solidFill>
                  <a:srgbClr val="00B0F0"/>
                </a:solidFill>
                <a:latin typeface="华文仿宋" pitchFamily="2" charset="-122"/>
                <a:ea typeface="华文仿宋" pitchFamily="2" charset="-122"/>
              </a:rPr>
              <a:t>2</a:t>
            </a:r>
            <a:r>
              <a:rPr lang="zh-CN" altLang="en-US" sz="2000" b="1" dirty="0" smtClean="0">
                <a:solidFill>
                  <a:srgbClr val="00B0F0"/>
                </a:solidFill>
                <a:latin typeface="华文仿宋" pitchFamily="2" charset="-122"/>
                <a:ea typeface="华文仿宋" pitchFamily="2" charset="-122"/>
              </a:rPr>
              <a:t>、龙岗办事大厅</a:t>
            </a:r>
            <a:endParaRPr lang="en-US" altLang="zh-CN" sz="2000" b="1" dirty="0" smtClean="0">
              <a:solidFill>
                <a:srgbClr val="00B0F0"/>
              </a:solidFill>
              <a:latin typeface="华文仿宋" pitchFamily="2" charset="-122"/>
              <a:ea typeface="华文仿宋" pitchFamily="2" charset="-122"/>
            </a:endParaRPr>
          </a:p>
          <a:p>
            <a:r>
              <a:rPr lang="zh-CN" altLang="en-US" dirty="0" smtClean="0"/>
              <a:t>建议办理时间：周一至周五 </a:t>
            </a:r>
            <a:r>
              <a:rPr lang="en-US" altLang="zh-CN" dirty="0" smtClean="0"/>
              <a:t>09</a:t>
            </a:r>
            <a:r>
              <a:rPr lang="zh-CN" altLang="en-US" dirty="0" smtClean="0"/>
              <a:t>：</a:t>
            </a:r>
            <a:r>
              <a:rPr lang="en-US" altLang="zh-CN" dirty="0" smtClean="0"/>
              <a:t>00-17</a:t>
            </a:r>
            <a:r>
              <a:rPr lang="zh-CN" altLang="en-US" dirty="0" smtClean="0"/>
              <a:t>：</a:t>
            </a:r>
            <a:r>
              <a:rPr lang="en-US" altLang="zh-CN" dirty="0" smtClean="0"/>
              <a:t>00</a:t>
            </a:r>
          </a:p>
          <a:p>
            <a:r>
              <a:rPr lang="zh-CN" altLang="en-US" dirty="0" smtClean="0"/>
              <a:t>地址：龙岗区黄阁北路天安数码新城</a:t>
            </a:r>
            <a:r>
              <a:rPr lang="en-US" altLang="zh-CN" dirty="0" smtClean="0"/>
              <a:t>2</a:t>
            </a:r>
            <a:r>
              <a:rPr lang="zh-CN" altLang="en-US" dirty="0" smtClean="0"/>
              <a:t>号楼</a:t>
            </a:r>
            <a:r>
              <a:rPr lang="en-US" altLang="zh-CN" dirty="0" smtClean="0"/>
              <a:t>A</a:t>
            </a:r>
            <a:r>
              <a:rPr lang="zh-CN" altLang="en-US" dirty="0" smtClean="0"/>
              <a:t>座</a:t>
            </a:r>
            <a:r>
              <a:rPr lang="en-US" altLang="zh-CN" dirty="0" smtClean="0"/>
              <a:t>2</a:t>
            </a:r>
            <a:r>
              <a:rPr lang="zh-CN" altLang="en-US" dirty="0" smtClean="0"/>
              <a:t>层</a:t>
            </a:r>
            <a:r>
              <a:rPr lang="en-US" altLang="zh-CN" dirty="0" smtClean="0"/>
              <a:t>A201</a:t>
            </a:r>
          </a:p>
          <a:p>
            <a:r>
              <a:rPr lang="zh-CN" altLang="en-US" dirty="0" smtClean="0"/>
              <a:t>电话：</a:t>
            </a:r>
            <a:r>
              <a:rPr lang="en-US" altLang="zh-CN" dirty="0" smtClean="0">
                <a:solidFill>
                  <a:srgbClr val="FF00FF"/>
                </a:solidFill>
                <a:latin typeface="+mn-ea"/>
              </a:rPr>
              <a:t>0755-</a:t>
            </a:r>
            <a:r>
              <a:rPr lang="zh-CN" altLang="en-US" dirty="0" smtClean="0">
                <a:solidFill>
                  <a:srgbClr val="FF00FF"/>
                </a:solidFill>
                <a:latin typeface="+mn-ea"/>
              </a:rPr>
              <a:t> </a:t>
            </a:r>
            <a:r>
              <a:rPr lang="en-US" altLang="zh-CN" dirty="0" smtClean="0">
                <a:solidFill>
                  <a:srgbClr val="FF00FF"/>
                </a:solidFill>
                <a:latin typeface="+mn-ea"/>
              </a:rPr>
              <a:t>23958663</a:t>
            </a:r>
          </a:p>
          <a:p>
            <a:endParaRPr lang="en-US" altLang="zh-CN" dirty="0" smtClean="0"/>
          </a:p>
          <a:p>
            <a:r>
              <a:rPr lang="en-US" altLang="zh-CN" sz="2000" b="1" dirty="0" smtClean="0">
                <a:solidFill>
                  <a:srgbClr val="00B0F0"/>
                </a:solidFill>
                <a:latin typeface="华文仿宋" pitchFamily="2" charset="-122"/>
                <a:ea typeface="华文仿宋" pitchFamily="2" charset="-122"/>
              </a:rPr>
              <a:t>3</a:t>
            </a:r>
            <a:r>
              <a:rPr lang="zh-CN" altLang="en-US" sz="2000" b="1" dirty="0" smtClean="0">
                <a:solidFill>
                  <a:srgbClr val="00B0F0"/>
                </a:solidFill>
                <a:latin typeface="华文仿宋" pitchFamily="2" charset="-122"/>
                <a:ea typeface="华文仿宋" pitchFamily="2" charset="-122"/>
              </a:rPr>
              <a:t>、宝安办事大厅</a:t>
            </a:r>
            <a:endParaRPr lang="en-US" altLang="zh-CN" sz="2000" b="1" dirty="0" smtClean="0">
              <a:solidFill>
                <a:srgbClr val="00B0F0"/>
              </a:solidFill>
              <a:latin typeface="华文仿宋" pitchFamily="2" charset="-122"/>
              <a:ea typeface="华文仿宋" pitchFamily="2" charset="-122"/>
            </a:endParaRPr>
          </a:p>
          <a:p>
            <a:r>
              <a:rPr lang="zh-CN" altLang="en-US" dirty="0" smtClean="0"/>
              <a:t>建议办理时间：周一至周五 </a:t>
            </a:r>
            <a:r>
              <a:rPr lang="en-US" altLang="zh-CN" dirty="0" smtClean="0"/>
              <a:t>09</a:t>
            </a:r>
            <a:r>
              <a:rPr lang="zh-CN" altLang="en-US" dirty="0" smtClean="0"/>
              <a:t>：</a:t>
            </a:r>
            <a:r>
              <a:rPr lang="en-US" altLang="zh-CN" dirty="0" smtClean="0"/>
              <a:t>00-17</a:t>
            </a:r>
            <a:r>
              <a:rPr lang="zh-CN" altLang="en-US" dirty="0" smtClean="0"/>
              <a:t>：</a:t>
            </a:r>
            <a:r>
              <a:rPr lang="en-US" altLang="zh-CN" dirty="0" smtClean="0"/>
              <a:t>00</a:t>
            </a:r>
          </a:p>
          <a:p>
            <a:r>
              <a:rPr lang="zh-CN" altLang="en-US" dirty="0" smtClean="0"/>
              <a:t>地址：宝安区西乡大道宝源华丰总部经济大厦东侧</a:t>
            </a:r>
            <a:r>
              <a:rPr lang="en-US" altLang="zh-CN" dirty="0" smtClean="0"/>
              <a:t>2</a:t>
            </a:r>
            <a:r>
              <a:rPr lang="zh-CN" altLang="en-US" dirty="0" smtClean="0"/>
              <a:t>楼</a:t>
            </a:r>
            <a:endParaRPr lang="en-US" altLang="zh-CN" dirty="0" smtClean="0"/>
          </a:p>
          <a:p>
            <a:r>
              <a:rPr lang="zh-CN" altLang="en-US" dirty="0" smtClean="0"/>
              <a:t>电话：</a:t>
            </a:r>
            <a:r>
              <a:rPr lang="en-US" altLang="zh-CN" dirty="0" smtClean="0">
                <a:solidFill>
                  <a:srgbClr val="FF00FF"/>
                </a:solidFill>
                <a:latin typeface="+mn-ea"/>
              </a:rPr>
              <a:t>0755-</a:t>
            </a:r>
            <a:r>
              <a:rPr lang="zh-CN" altLang="en-US" dirty="0" smtClean="0">
                <a:solidFill>
                  <a:srgbClr val="FF00FF"/>
                </a:solidFill>
                <a:latin typeface="+mn-ea"/>
              </a:rPr>
              <a:t> </a:t>
            </a:r>
            <a:r>
              <a:rPr lang="en-US" altLang="zh-CN" dirty="0" smtClean="0">
                <a:solidFill>
                  <a:srgbClr val="FF00FF"/>
                </a:solidFill>
                <a:latin typeface="+mn-ea"/>
              </a:rPr>
              <a:t>23958600</a:t>
            </a:r>
          </a:p>
          <a:p>
            <a:endParaRPr lang="en-US" altLang="zh-CN"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708688"/>
          </a:xfrm>
        </p:spPr>
        <p:txBody>
          <a:bodyPr>
            <a:normAutofit fontScale="90000"/>
          </a:bodyPr>
          <a:lstStyle/>
          <a:p>
            <a:r>
              <a:rPr lang="zh-CN" altLang="en-US" dirty="0" smtClean="0"/>
              <a:t>银行网点简介</a:t>
            </a:r>
            <a:endParaRPr lang="zh-CN" altLang="en-US" dirty="0"/>
          </a:p>
        </p:txBody>
      </p:sp>
      <p:sp>
        <p:nvSpPr>
          <p:cNvPr id="4" name="TextBox 3"/>
          <p:cNvSpPr txBox="1"/>
          <p:nvPr/>
        </p:nvSpPr>
        <p:spPr>
          <a:xfrm>
            <a:off x="827584" y="1628800"/>
            <a:ext cx="6984776" cy="923330"/>
          </a:xfrm>
          <a:prstGeom prst="rect">
            <a:avLst/>
          </a:prstGeom>
          <a:noFill/>
        </p:spPr>
        <p:txBody>
          <a:bodyPr wrap="square" rtlCol="0">
            <a:spAutoFit/>
          </a:bodyPr>
          <a:lstStyle/>
          <a:p>
            <a:r>
              <a:rPr lang="en-US" altLang="zh-CN" dirty="0" smtClean="0"/>
              <a:t>1</a:t>
            </a:r>
            <a:r>
              <a:rPr lang="zh-CN" altLang="en-US" dirty="0" smtClean="0"/>
              <a:t>、现阶段深圳市住房公积金管理中心授权可办理住房公积金业务的银行有：中国银行、建设银行、招商银行，授权网点百余家，分布在深圳市各个区，详细可见以下附件。</a:t>
            </a:r>
            <a:endParaRPr lang="zh-CN" altLang="en-US" dirty="0"/>
          </a:p>
        </p:txBody>
      </p:sp>
      <p:graphicFrame>
        <p:nvGraphicFramePr>
          <p:cNvPr id="5" name="对象 4"/>
          <p:cNvGraphicFramePr>
            <a:graphicFrameLocks noChangeAspect="1"/>
          </p:cNvGraphicFramePr>
          <p:nvPr/>
        </p:nvGraphicFramePr>
        <p:xfrm>
          <a:off x="5364088" y="2636912"/>
          <a:ext cx="1321297" cy="990973"/>
        </p:xfrm>
        <a:graphic>
          <a:graphicData uri="http://schemas.openxmlformats.org/presentationml/2006/ole">
            <p:oleObj spid="_x0000_s20482" name="工作表" showAsIcon="1" r:id="rId4" imgW="914400" imgH="685800" progId="Excel.Sheet.12">
              <p:embed/>
            </p:oleObj>
          </a:graphicData>
        </a:graphic>
      </p:graphicFrame>
      <p:sp>
        <p:nvSpPr>
          <p:cNvPr id="6" name="标题 1"/>
          <p:cNvSpPr txBox="1">
            <a:spLocks/>
          </p:cNvSpPr>
          <p:nvPr/>
        </p:nvSpPr>
        <p:spPr>
          <a:xfrm>
            <a:off x="395536" y="3789040"/>
            <a:ext cx="8305800" cy="708688"/>
          </a:xfrm>
          <a:prstGeom prst="rect">
            <a:avLst/>
          </a:prstGeom>
        </p:spPr>
        <p:txBody>
          <a:bodyPr vert="horz" lIns="0" tIns="45720" rIns="0" bIns="0" anchor="b">
            <a:normAutofit fontScale="90000" lnSpcReduction="1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zh-CN" altLang="en-US" sz="5000" dirty="0" smtClean="0">
                <a:solidFill>
                  <a:schemeClr val="tx2"/>
                </a:solidFill>
                <a:latin typeface="+mj-lt"/>
                <a:ea typeface="+mj-ea"/>
                <a:cs typeface="+mj-cs"/>
              </a:rPr>
              <a:t>专办员</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简介</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7" name="TextBox 6"/>
          <p:cNvSpPr txBox="1"/>
          <p:nvPr/>
        </p:nvSpPr>
        <p:spPr>
          <a:xfrm>
            <a:off x="467544" y="4725144"/>
            <a:ext cx="6624736" cy="369332"/>
          </a:xfrm>
          <a:prstGeom prst="rect">
            <a:avLst/>
          </a:prstGeom>
          <a:noFill/>
        </p:spPr>
        <p:txBody>
          <a:bodyPr wrap="square" rtlCol="0">
            <a:spAutoFit/>
          </a:bodyPr>
          <a:lstStyle/>
          <a:p>
            <a:r>
              <a:rPr lang="zh-CN" altLang="en-US" dirty="0" smtClean="0"/>
              <a:t>住房公积金专办员即处理单位住房公积金缴存业务的操作人员。</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476672"/>
            <a:ext cx="8305800" cy="792088"/>
          </a:xfrm>
        </p:spPr>
        <p:txBody>
          <a:bodyPr>
            <a:normAutofit fontScale="90000"/>
          </a:bodyPr>
          <a:lstStyle/>
          <a:p>
            <a:r>
              <a:rPr lang="zh-CN" altLang="en-US" dirty="0" smtClean="0"/>
              <a:t>三、各机构业务处理范围</a:t>
            </a:r>
            <a:endParaRPr lang="zh-CN" altLang="en-US" dirty="0"/>
          </a:p>
        </p:txBody>
      </p:sp>
      <p:graphicFrame>
        <p:nvGraphicFramePr>
          <p:cNvPr id="6" name="表格 5"/>
          <p:cNvGraphicFramePr>
            <a:graphicFrameLocks noGrp="1"/>
          </p:cNvGraphicFramePr>
          <p:nvPr/>
        </p:nvGraphicFramePr>
        <p:xfrm>
          <a:off x="251520" y="1396994"/>
          <a:ext cx="8640959" cy="4840317"/>
        </p:xfrm>
        <a:graphic>
          <a:graphicData uri="http://schemas.openxmlformats.org/drawingml/2006/table">
            <a:tbl>
              <a:tblPr>
                <a:tableStyleId>{073A0DAA-6AF3-43AB-8588-CEC1D06C72B9}</a:tableStyleId>
              </a:tblPr>
              <a:tblGrid>
                <a:gridCol w="1080120"/>
                <a:gridCol w="3672408"/>
                <a:gridCol w="2328935"/>
                <a:gridCol w="1559496"/>
              </a:tblGrid>
              <a:tr h="258202">
                <a:tc>
                  <a:txBody>
                    <a:bodyPr/>
                    <a:lstStyle/>
                    <a:p>
                      <a:pPr algn="ctr" fontAlgn="ctr"/>
                      <a:r>
                        <a:rPr lang="zh-CN" altLang="en-US" sz="1200" b="1" u="none" strike="noStrike" dirty="0"/>
                        <a:t>　</a:t>
                      </a:r>
                      <a:endParaRPr lang="zh-CN" altLang="en-US" sz="1200" b="1" i="0" u="none" strike="noStrike" dirty="0">
                        <a:solidFill>
                          <a:srgbClr val="000000"/>
                        </a:solidFill>
                        <a:latin typeface="宋体"/>
                      </a:endParaRPr>
                    </a:p>
                  </a:txBody>
                  <a:tcPr marL="8089" marR="8089" marT="8089" marB="0" anchor="ctr"/>
                </a:tc>
                <a:tc>
                  <a:txBody>
                    <a:bodyPr/>
                    <a:lstStyle/>
                    <a:p>
                      <a:pPr algn="ctr" fontAlgn="ctr"/>
                      <a:r>
                        <a:rPr lang="zh-CN" altLang="en-US" sz="1200" b="1" u="none" strike="noStrike" dirty="0">
                          <a:solidFill>
                            <a:srgbClr val="00B0F0"/>
                          </a:solidFill>
                        </a:rPr>
                        <a:t>住房公积金管理中心</a:t>
                      </a:r>
                      <a:endParaRPr lang="zh-CN" altLang="en-US" sz="1200" b="1" i="0" u="none" strike="noStrike" dirty="0">
                        <a:solidFill>
                          <a:srgbClr val="00B0F0"/>
                        </a:solidFill>
                        <a:latin typeface="宋体"/>
                      </a:endParaRPr>
                    </a:p>
                  </a:txBody>
                  <a:tcPr marL="8089" marR="8089" marT="8089" marB="0" anchor="ctr"/>
                </a:tc>
                <a:tc>
                  <a:txBody>
                    <a:bodyPr/>
                    <a:lstStyle/>
                    <a:p>
                      <a:pPr algn="ctr" fontAlgn="ctr"/>
                      <a:r>
                        <a:rPr lang="zh-CN" altLang="en-US" sz="1200" b="1" u="none" strike="noStrike" dirty="0">
                          <a:solidFill>
                            <a:srgbClr val="00B0F0"/>
                          </a:solidFill>
                        </a:rPr>
                        <a:t>被授权银行网点</a:t>
                      </a:r>
                      <a:endParaRPr lang="zh-CN" altLang="en-US" sz="1200" b="1" i="0" u="none" strike="noStrike" dirty="0">
                        <a:solidFill>
                          <a:srgbClr val="00B0F0"/>
                        </a:solidFill>
                        <a:latin typeface="宋体"/>
                      </a:endParaRPr>
                    </a:p>
                  </a:txBody>
                  <a:tcPr marL="8089" marR="8089" marT="8089" marB="0" anchor="ctr"/>
                </a:tc>
                <a:tc>
                  <a:txBody>
                    <a:bodyPr/>
                    <a:lstStyle/>
                    <a:p>
                      <a:pPr algn="ctr" fontAlgn="ctr"/>
                      <a:r>
                        <a:rPr lang="zh-CN" altLang="en-US" sz="1200" b="1" u="none" strike="noStrike" dirty="0">
                          <a:solidFill>
                            <a:srgbClr val="00B0F0"/>
                          </a:solidFill>
                        </a:rPr>
                        <a:t>住房公积金专办员</a:t>
                      </a:r>
                      <a:endParaRPr lang="zh-CN" altLang="en-US" sz="1200" b="1" i="0" u="none" strike="noStrike" dirty="0">
                        <a:solidFill>
                          <a:srgbClr val="00B0F0"/>
                        </a:solidFill>
                        <a:latin typeface="宋体"/>
                      </a:endParaRPr>
                    </a:p>
                  </a:txBody>
                  <a:tcPr marL="8089" marR="8089" marT="8089" marB="0" anchor="ctr"/>
                </a:tc>
              </a:tr>
              <a:tr h="317935">
                <a:tc rowSpan="8">
                  <a:txBody>
                    <a:bodyPr/>
                    <a:lstStyle/>
                    <a:p>
                      <a:pPr algn="ctr" fontAlgn="ctr"/>
                      <a:r>
                        <a:rPr lang="zh-CN" altLang="en-US" sz="1200" u="none" strike="noStrike" dirty="0">
                          <a:solidFill>
                            <a:srgbClr val="FF0000"/>
                          </a:solidFill>
                        </a:rPr>
                        <a:t>缴存业务</a:t>
                      </a:r>
                      <a:endParaRPr lang="zh-CN" altLang="en-US" sz="1200" b="0" i="0" u="none" strike="noStrike" dirty="0">
                        <a:solidFill>
                          <a:srgbClr val="FF0000"/>
                        </a:solidFill>
                        <a:latin typeface="宋体"/>
                      </a:endParaRPr>
                    </a:p>
                  </a:txBody>
                  <a:tcPr marL="8089" marR="8089" marT="8089" marB="0" anchor="ctr"/>
                </a:tc>
                <a:tc>
                  <a:txBody>
                    <a:bodyPr/>
                    <a:lstStyle/>
                    <a:p>
                      <a:pPr algn="ctr" fontAlgn="ctr"/>
                      <a:r>
                        <a:rPr lang="zh-CN" altLang="en-US" sz="1200" u="none" strike="noStrike"/>
                        <a:t>设立一、二级单位公积金户业务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dirty="0"/>
                        <a:t>设立一、二级单位公积金户业务</a:t>
                      </a:r>
                      <a:endParaRPr lang="zh-CN" altLang="en-US" sz="1200" b="0" i="0" u="none" strike="noStrike" dirty="0">
                        <a:solidFill>
                          <a:srgbClr val="000000"/>
                        </a:solidFill>
                        <a:latin typeface="宋体"/>
                      </a:endParaRPr>
                    </a:p>
                  </a:txBody>
                  <a:tcPr marL="8089" marR="8089" marT="8089" marB="0" anchor="ctr"/>
                </a:tc>
                <a:tc>
                  <a:txBody>
                    <a:bodyPr/>
                    <a:lstStyle/>
                    <a:p>
                      <a:pPr algn="ctr" fontAlgn="ctr"/>
                      <a:r>
                        <a:rPr lang="zh-CN" altLang="en-US" sz="1200" u="none" strike="noStrike" dirty="0"/>
                        <a:t>个人账户设立</a:t>
                      </a:r>
                      <a:endParaRPr lang="zh-CN" altLang="en-US" sz="1200" b="0" i="0" u="none" strike="noStrike" dirty="0">
                        <a:solidFill>
                          <a:srgbClr val="000000"/>
                        </a:solidFill>
                        <a:latin typeface="宋体"/>
                      </a:endParaRPr>
                    </a:p>
                  </a:txBody>
                  <a:tcPr marL="8089" marR="8089" marT="8089" marB="0" anchor="ctr"/>
                </a:tc>
              </a:tr>
              <a:tr h="317935">
                <a:tc vMerge="1">
                  <a:txBody>
                    <a:bodyPr/>
                    <a:lstStyle/>
                    <a:p>
                      <a:endParaRPr lang="zh-CN" altLang="en-US"/>
                    </a:p>
                  </a:txBody>
                  <a:tcPr/>
                </a:tc>
                <a:tc>
                  <a:txBody>
                    <a:bodyPr/>
                    <a:lstStyle/>
                    <a:p>
                      <a:pPr algn="ctr" fontAlgn="ctr"/>
                      <a:r>
                        <a:rPr lang="zh-CN" altLang="en-US" sz="1200" u="none" strike="noStrike" dirty="0"/>
                        <a:t>身份证重号设立个人账户业务</a:t>
                      </a:r>
                      <a:endParaRPr lang="zh-CN" altLang="en-US" sz="1200" b="0" i="0" u="none" strike="noStrike" dirty="0">
                        <a:solidFill>
                          <a:srgbClr val="000000"/>
                        </a:solidFill>
                        <a:latin typeface="宋体"/>
                      </a:endParaRPr>
                    </a:p>
                  </a:txBody>
                  <a:tcPr marL="8089" marR="8089" marT="8089" marB="0" anchor="ctr"/>
                </a:tc>
                <a:tc>
                  <a:txBody>
                    <a:bodyPr/>
                    <a:lstStyle/>
                    <a:p>
                      <a:pPr algn="ctr" fontAlgn="ctr"/>
                      <a:r>
                        <a:rPr lang="zh-CN" altLang="en-US" sz="1200" u="none" strike="noStrike"/>
                        <a:t>身份证重号设立个人账户业务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a:t>个人账户室内转移</a:t>
                      </a:r>
                      <a:endParaRPr lang="zh-CN" altLang="en-US" sz="1200" b="0" i="0" u="none" strike="noStrike">
                        <a:solidFill>
                          <a:srgbClr val="000000"/>
                        </a:solidFill>
                        <a:latin typeface="宋体"/>
                      </a:endParaRPr>
                    </a:p>
                  </a:txBody>
                  <a:tcPr marL="8089" marR="8089" marT="8089" marB="0" anchor="ctr"/>
                </a:tc>
              </a:tr>
              <a:tr h="258202">
                <a:tc vMerge="1">
                  <a:txBody>
                    <a:bodyPr/>
                    <a:lstStyle/>
                    <a:p>
                      <a:endParaRPr lang="zh-CN" altLang="en-US"/>
                    </a:p>
                  </a:txBody>
                  <a:tcPr/>
                </a:tc>
                <a:tc>
                  <a:txBody>
                    <a:bodyPr/>
                    <a:lstStyle/>
                    <a:p>
                      <a:pPr algn="ctr" fontAlgn="ctr"/>
                      <a:r>
                        <a:rPr lang="zh-CN" altLang="en-US" sz="1200" u="none" strike="noStrike"/>
                        <a:t>个人公积金账户并户业务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a:t>个人公积金账户并户业务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a:t>个人账户封存</a:t>
                      </a:r>
                      <a:endParaRPr lang="zh-CN" altLang="en-US" sz="1200" b="0" i="0" u="none" strike="noStrike">
                        <a:solidFill>
                          <a:srgbClr val="000000"/>
                        </a:solidFill>
                        <a:latin typeface="宋体"/>
                      </a:endParaRPr>
                    </a:p>
                  </a:txBody>
                  <a:tcPr marL="8089" marR="8089" marT="8089" marB="0" anchor="ctr"/>
                </a:tc>
              </a:tr>
              <a:tr h="317935">
                <a:tc vMerge="1">
                  <a:txBody>
                    <a:bodyPr/>
                    <a:lstStyle/>
                    <a:p>
                      <a:endParaRPr lang="zh-CN" altLang="en-US"/>
                    </a:p>
                  </a:txBody>
                  <a:tcPr/>
                </a:tc>
                <a:tc>
                  <a:txBody>
                    <a:bodyPr/>
                    <a:lstStyle/>
                    <a:p>
                      <a:pPr algn="ctr" fontAlgn="ctr"/>
                      <a:r>
                        <a:rPr lang="zh-CN" altLang="en-US" sz="1200" u="none" strike="noStrike"/>
                        <a:t>单位降低缴存比例或缓缴业务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a:t>单位降低缴存比例或缓缴业务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dirty="0"/>
                        <a:t>公积金补缴</a:t>
                      </a:r>
                      <a:endParaRPr lang="zh-CN" altLang="en-US" sz="1200" b="0" i="0" u="none" strike="noStrike" dirty="0">
                        <a:solidFill>
                          <a:srgbClr val="000000"/>
                        </a:solidFill>
                        <a:latin typeface="宋体"/>
                      </a:endParaRPr>
                    </a:p>
                  </a:txBody>
                  <a:tcPr marL="8089" marR="8089" marT="8089" marB="0" anchor="ctr"/>
                </a:tc>
              </a:tr>
              <a:tr h="258202">
                <a:tc vMerge="1">
                  <a:txBody>
                    <a:bodyPr/>
                    <a:lstStyle/>
                    <a:p>
                      <a:endParaRPr lang="zh-CN" altLang="en-US"/>
                    </a:p>
                  </a:txBody>
                  <a:tcPr/>
                </a:tc>
                <a:tc>
                  <a:txBody>
                    <a:bodyPr/>
                    <a:lstStyle/>
                    <a:p>
                      <a:pPr algn="ctr" fontAlgn="ctr"/>
                      <a:r>
                        <a:rPr lang="zh-CN" altLang="en-US" sz="1200" u="none" strike="noStrike"/>
                        <a:t>个人免缴业务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a:t>个人免缴业务</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r>
              <a:tr h="258202">
                <a:tc vMerge="1">
                  <a:txBody>
                    <a:bodyPr/>
                    <a:lstStyle/>
                    <a:p>
                      <a:endParaRPr lang="zh-CN" altLang="en-US"/>
                    </a:p>
                  </a:txBody>
                  <a:tcPr/>
                </a:tc>
                <a:tc>
                  <a:txBody>
                    <a:bodyPr/>
                    <a:lstStyle/>
                    <a:p>
                      <a:pPr algn="ctr" fontAlgn="ctr"/>
                      <a:r>
                        <a:rPr lang="zh-CN" altLang="en-US" sz="1200" u="none" strike="noStrike"/>
                        <a:t>单位和个人缴存证明业务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a:t>单位和个人缴存证明业务</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dirty="0"/>
                        <a:t>　</a:t>
                      </a:r>
                      <a:endParaRPr lang="zh-CN" altLang="en-US" sz="1200" b="0" i="0" u="none" strike="noStrike" dirty="0">
                        <a:solidFill>
                          <a:srgbClr val="000000"/>
                        </a:solidFill>
                        <a:latin typeface="宋体"/>
                      </a:endParaRPr>
                    </a:p>
                  </a:txBody>
                  <a:tcPr marL="8089" marR="8089" marT="8089" marB="0" anchor="ctr"/>
                </a:tc>
              </a:tr>
              <a:tr h="258202">
                <a:tc vMerge="1">
                  <a:txBody>
                    <a:bodyPr/>
                    <a:lstStyle/>
                    <a:p>
                      <a:endParaRPr lang="zh-CN" altLang="en-US"/>
                    </a:p>
                  </a:txBody>
                  <a:tcPr/>
                </a:tc>
                <a:tc>
                  <a:txBody>
                    <a:bodyPr/>
                    <a:lstStyle/>
                    <a:p>
                      <a:pPr algn="ctr" fontAlgn="ctr"/>
                      <a:r>
                        <a:rPr lang="zh-CN" altLang="en-US" sz="1200" u="none" strike="noStrike"/>
                        <a:t>单位缴存登记注销业务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a:t>单位缴存登记注销业务</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r>
              <a:tr h="258202">
                <a:tc vMerge="1">
                  <a:txBody>
                    <a:bodyPr/>
                    <a:lstStyle/>
                    <a:p>
                      <a:endParaRPr lang="zh-CN" altLang="en-US"/>
                    </a:p>
                  </a:txBody>
                  <a:tcPr/>
                </a:tc>
                <a:tc>
                  <a:txBody>
                    <a:bodyPr/>
                    <a:lstStyle/>
                    <a:p>
                      <a:pPr algn="ctr" fontAlgn="ctr"/>
                      <a:r>
                        <a:rPr lang="zh-CN" altLang="en-US" sz="1200" u="none" strike="noStrike" dirty="0"/>
                        <a:t>个人账户异地转入</a:t>
                      </a:r>
                      <a:endParaRPr lang="zh-CN" altLang="en-US" sz="1200" b="0" i="0" u="none" strike="noStrike" dirty="0">
                        <a:solidFill>
                          <a:srgbClr val="000000"/>
                        </a:solidFill>
                        <a:latin typeface="宋体"/>
                      </a:endParaRPr>
                    </a:p>
                  </a:txBody>
                  <a:tcPr marL="8089" marR="8089" marT="8089" marB="0" anchor="ctr"/>
                </a:tc>
                <a:tc>
                  <a:txBody>
                    <a:bodyPr/>
                    <a:lstStyle/>
                    <a:p>
                      <a:pPr algn="ctr"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r>
              <a:tr h="258202">
                <a:tc rowSpan="7">
                  <a:txBody>
                    <a:bodyPr/>
                    <a:lstStyle/>
                    <a:p>
                      <a:pPr algn="ctr" fontAlgn="ctr"/>
                      <a:r>
                        <a:rPr lang="zh-CN" altLang="en-US" sz="1200" u="none" strike="noStrike" dirty="0">
                          <a:solidFill>
                            <a:srgbClr val="FF0000"/>
                          </a:solidFill>
                        </a:rPr>
                        <a:t>提取业务</a:t>
                      </a:r>
                      <a:endParaRPr lang="zh-CN" altLang="en-US" sz="1200" b="0" i="0" u="none" strike="noStrike" dirty="0">
                        <a:solidFill>
                          <a:srgbClr val="FF0000"/>
                        </a:solidFill>
                        <a:latin typeface="宋体"/>
                      </a:endParaRPr>
                    </a:p>
                  </a:txBody>
                  <a:tcPr marL="8089" marR="8089" marT="8089" marB="0" anchor="ctr"/>
                </a:tc>
                <a:tc>
                  <a:txBody>
                    <a:bodyPr/>
                    <a:lstStyle/>
                    <a:p>
                      <a:pPr algn="ctr" fontAlgn="ctr"/>
                      <a:r>
                        <a:rPr lang="zh-CN" altLang="en-US" sz="1200" u="none" strike="noStrike"/>
                        <a:t>异地购房提取</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a:t>租房提取</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r>
              <a:tr h="356471">
                <a:tc vMerge="1">
                  <a:txBody>
                    <a:bodyPr/>
                    <a:lstStyle/>
                    <a:p>
                      <a:endParaRPr lang="zh-CN" altLang="en-US"/>
                    </a:p>
                  </a:txBody>
                  <a:tcPr/>
                </a:tc>
                <a:tc>
                  <a:txBody>
                    <a:bodyPr/>
                    <a:lstStyle/>
                    <a:p>
                      <a:pPr algn="ctr" fontAlgn="ctr"/>
                      <a:r>
                        <a:rPr lang="zh-CN" altLang="en-US" sz="1200" u="none" strike="noStrike"/>
                        <a:t>社保存量住房公积金购房提取业务（无公积金联名卡）</a:t>
                      </a:r>
                      <a:endParaRPr lang="zh-CN" altLang="en-US" sz="1200" b="0" i="0" u="none" strike="noStrike">
                        <a:solidFill>
                          <a:srgbClr val="000000"/>
                        </a:solidFill>
                        <a:latin typeface="宋体"/>
                      </a:endParaRPr>
                    </a:p>
                  </a:txBody>
                  <a:tcPr marL="8089" marR="8089" marT="8089" marB="0" anchor="ctr"/>
                </a:tc>
                <a:tc>
                  <a:txBody>
                    <a:bodyPr/>
                    <a:lstStyle/>
                    <a:p>
                      <a:pPr algn="ctr" fontAlgn="ctr"/>
                      <a:r>
                        <a:rPr lang="zh-CN" altLang="en-US" sz="1200" u="none" strike="noStrike" dirty="0"/>
                        <a:t>购房提</a:t>
                      </a:r>
                      <a:r>
                        <a:rPr lang="zh-CN" altLang="en-US" sz="1200" u="none" strike="noStrike" dirty="0" smtClean="0"/>
                        <a:t>取</a:t>
                      </a:r>
                      <a:r>
                        <a:rPr lang="en-US" altLang="zh-CN" sz="1200" u="none" strike="noStrike" dirty="0" smtClean="0"/>
                        <a:t>(</a:t>
                      </a:r>
                      <a:r>
                        <a:rPr lang="zh-CN" altLang="en-US" sz="1200" u="none" strike="noStrike" dirty="0" smtClean="0"/>
                        <a:t>仅限本市范围内）</a:t>
                      </a:r>
                      <a:endParaRPr lang="zh-CN" altLang="en-US" sz="1200" b="0" i="0" u="none" strike="noStrike" dirty="0">
                        <a:solidFill>
                          <a:srgbClr val="000000"/>
                        </a:solidFill>
                        <a:latin typeface="宋体"/>
                      </a:endParaRPr>
                    </a:p>
                  </a:txBody>
                  <a:tcPr marL="8089" marR="8089" marT="8089" marB="0" anchor="ctr"/>
                </a:tc>
                <a:tc>
                  <a:txBody>
                    <a:bodyPr/>
                    <a:lstStyle/>
                    <a:p>
                      <a:pPr algn="l" fontAlgn="ctr"/>
                      <a:r>
                        <a:rPr lang="zh-CN" altLang="en-US" sz="1200" u="none" strike="noStrike" dirty="0"/>
                        <a:t>　</a:t>
                      </a:r>
                      <a:endParaRPr lang="zh-CN" altLang="en-US" sz="1200" b="0" i="0" u="none" strike="noStrike" dirty="0">
                        <a:solidFill>
                          <a:srgbClr val="000000"/>
                        </a:solidFill>
                        <a:latin typeface="宋体"/>
                      </a:endParaRPr>
                    </a:p>
                  </a:txBody>
                  <a:tcPr marL="8089" marR="8089" marT="8089" marB="0" anchor="ctr"/>
                </a:tc>
              </a:tr>
              <a:tr h="356471">
                <a:tc vMerge="1">
                  <a:txBody>
                    <a:bodyPr/>
                    <a:lstStyle/>
                    <a:p>
                      <a:endParaRPr lang="zh-CN" altLang="en-US"/>
                    </a:p>
                  </a:txBody>
                  <a:tcPr/>
                </a:tc>
                <a:tc>
                  <a:txBody>
                    <a:bodyPr/>
                    <a:lstStyle/>
                    <a:p>
                      <a:pPr algn="ctr" fontAlgn="ctr"/>
                      <a:r>
                        <a:rPr lang="zh-CN" altLang="en-US" sz="1200" u="none" strike="noStrike" dirty="0"/>
                        <a:t>社保存量住房公积金销户提取业务（无公积金联名</a:t>
                      </a:r>
                      <a:r>
                        <a:rPr lang="zh-CN" altLang="en-US" sz="1200" u="none" strike="noStrike" dirty="0" smtClean="0"/>
                        <a:t>卡）</a:t>
                      </a:r>
                      <a:endParaRPr lang="zh-CN" altLang="en-US" sz="1200" b="0" i="0" u="none" strike="noStrike" dirty="0">
                        <a:solidFill>
                          <a:srgbClr val="000000"/>
                        </a:solidFill>
                        <a:latin typeface="宋体"/>
                      </a:endParaRPr>
                    </a:p>
                  </a:txBody>
                  <a:tcPr marL="8089" marR="8089" marT="8089" marB="0" anchor="ctr"/>
                </a:tc>
                <a:tc>
                  <a:txBody>
                    <a:bodyPr/>
                    <a:lstStyle/>
                    <a:p>
                      <a:pPr algn="ctr" fontAlgn="ctr"/>
                      <a:r>
                        <a:rPr lang="zh-CN" altLang="en-US" sz="1200" u="none" strike="noStrike" dirty="0"/>
                        <a:t>销户提取</a:t>
                      </a:r>
                      <a:endParaRPr lang="zh-CN" altLang="en-US" sz="1200" b="0" i="0" u="none" strike="noStrike" dirty="0">
                        <a:solidFill>
                          <a:srgbClr val="000000"/>
                        </a:solidFill>
                        <a:latin typeface="宋体"/>
                      </a:endParaRPr>
                    </a:p>
                  </a:txBody>
                  <a:tcPr marL="8089" marR="8089" marT="8089" marB="0" anchor="ctr"/>
                </a:tc>
                <a:tc>
                  <a:txBody>
                    <a:bodyPr/>
                    <a:lstStyle/>
                    <a:p>
                      <a:pPr algn="l" fontAlgn="ctr"/>
                      <a:r>
                        <a:rPr lang="zh-CN" altLang="en-US" sz="1200" u="none" strike="noStrike" dirty="0"/>
                        <a:t>　</a:t>
                      </a:r>
                      <a:endParaRPr lang="zh-CN" altLang="en-US" sz="1200" b="0" i="0" u="none" strike="noStrike" dirty="0">
                        <a:solidFill>
                          <a:srgbClr val="000000"/>
                        </a:solidFill>
                        <a:latin typeface="宋体"/>
                      </a:endParaRPr>
                    </a:p>
                  </a:txBody>
                  <a:tcPr marL="8089" marR="8089" marT="8089" marB="0" anchor="ctr"/>
                </a:tc>
              </a:tr>
              <a:tr h="472084">
                <a:tc vMerge="1">
                  <a:txBody>
                    <a:bodyPr/>
                    <a:lstStyle/>
                    <a:p>
                      <a:endParaRPr lang="zh-CN" altLang="en-US"/>
                    </a:p>
                  </a:txBody>
                  <a:tcPr/>
                </a:tc>
                <a:tc>
                  <a:txBody>
                    <a:bodyPr/>
                    <a:lstStyle/>
                    <a:p>
                      <a:pPr algn="ctr" fontAlgn="ctr"/>
                      <a:r>
                        <a:rPr lang="zh-CN" altLang="en-US" sz="1200" u="none" strike="noStrike"/>
                        <a:t>本市范围内建造、翻建、大修住房及拆迁补偿增大住房面积提取业务</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dirty="0"/>
                        <a:t>　</a:t>
                      </a:r>
                      <a:r>
                        <a:rPr lang="zh-CN" altLang="en-US" sz="1200" u="none" strike="noStrike" dirty="0" smtClean="0"/>
                        <a:t>偿还本市范围内贷款本息</a:t>
                      </a:r>
                      <a:endParaRPr lang="zh-CN" altLang="en-US" sz="1200" b="0" i="0" u="none" strike="noStrike" dirty="0">
                        <a:solidFill>
                          <a:srgbClr val="000000"/>
                        </a:solidFill>
                        <a:latin typeface="宋体"/>
                      </a:endParaRPr>
                    </a:p>
                  </a:txBody>
                  <a:tcPr marL="8089" marR="8089" marT="8089" marB="0" anchor="ctr"/>
                </a:tc>
                <a:tc>
                  <a:txBody>
                    <a:bodyPr/>
                    <a:lstStyle/>
                    <a:p>
                      <a:pPr algn="l"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r>
              <a:tr h="258202">
                <a:tc vMerge="1">
                  <a:txBody>
                    <a:bodyPr/>
                    <a:lstStyle/>
                    <a:p>
                      <a:endParaRPr lang="zh-CN" altLang="en-US"/>
                    </a:p>
                  </a:txBody>
                  <a:tcPr/>
                </a:tc>
                <a:tc>
                  <a:txBody>
                    <a:bodyPr/>
                    <a:lstStyle/>
                    <a:p>
                      <a:pPr algn="ctr" fontAlgn="ctr"/>
                      <a:r>
                        <a:rPr lang="zh-CN" altLang="en-US" sz="1200" u="none" strike="noStrike"/>
                        <a:t>享受最低生活保障提取业务</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dirty="0"/>
                        <a:t>　</a:t>
                      </a:r>
                      <a:endParaRPr lang="zh-CN" altLang="en-US" sz="1200" b="0" i="0" u="none" strike="noStrike" dirty="0">
                        <a:solidFill>
                          <a:srgbClr val="000000"/>
                        </a:solidFill>
                        <a:latin typeface="宋体"/>
                      </a:endParaRPr>
                    </a:p>
                  </a:txBody>
                  <a:tcPr marL="8089" marR="8089" marT="8089" marB="0" anchor="ctr"/>
                </a:tc>
                <a:tc>
                  <a:txBody>
                    <a:bodyPr/>
                    <a:lstStyle/>
                    <a:p>
                      <a:pPr algn="l"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r>
              <a:tr h="317935">
                <a:tc vMerge="1">
                  <a:txBody>
                    <a:bodyPr/>
                    <a:lstStyle/>
                    <a:p>
                      <a:endParaRPr lang="zh-CN" altLang="en-US"/>
                    </a:p>
                  </a:txBody>
                  <a:tcPr/>
                </a:tc>
                <a:tc>
                  <a:txBody>
                    <a:bodyPr/>
                    <a:lstStyle/>
                    <a:p>
                      <a:pPr algn="ctr" fontAlgn="ctr"/>
                      <a:r>
                        <a:rPr lang="zh-CN" altLang="en-US" sz="1200" u="none" strike="noStrike"/>
                        <a:t>职工本人或者家庭成员患重大疾病提取业务</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r>
              <a:tr h="317935">
                <a:tc vMerge="1">
                  <a:txBody>
                    <a:bodyPr/>
                    <a:lstStyle/>
                    <a:p>
                      <a:endParaRPr lang="zh-CN" altLang="en-US"/>
                    </a:p>
                  </a:txBody>
                  <a:tcPr/>
                </a:tc>
                <a:tc>
                  <a:txBody>
                    <a:bodyPr/>
                    <a:lstStyle/>
                    <a:p>
                      <a:pPr algn="ctr" fontAlgn="ctr"/>
                      <a:r>
                        <a:rPr lang="zh-CN" altLang="en-US" sz="1200" u="none" strike="noStrike" dirty="0"/>
                        <a:t>死亡或被宣告死亡销户提取业务</a:t>
                      </a:r>
                      <a:endParaRPr lang="zh-CN" altLang="en-US" sz="1200" b="0" i="0" u="none" strike="noStrike" dirty="0">
                        <a:solidFill>
                          <a:srgbClr val="000000"/>
                        </a:solidFill>
                        <a:latin typeface="宋体"/>
                      </a:endParaRPr>
                    </a:p>
                  </a:txBody>
                  <a:tcPr marL="8089" marR="8089" marT="8089" marB="0" anchor="ctr"/>
                </a:tc>
                <a:tc>
                  <a:txBody>
                    <a:bodyPr/>
                    <a:lstStyle/>
                    <a:p>
                      <a:pPr algn="l" fontAlgn="ctr"/>
                      <a:r>
                        <a:rPr lang="zh-CN" altLang="en-US" sz="1200" u="none" strike="noStrike"/>
                        <a:t>　</a:t>
                      </a:r>
                      <a:endParaRPr lang="zh-CN" altLang="en-US" sz="1200" b="0" i="0" u="none" strike="noStrike">
                        <a:solidFill>
                          <a:srgbClr val="000000"/>
                        </a:solidFill>
                        <a:latin typeface="宋体"/>
                      </a:endParaRPr>
                    </a:p>
                  </a:txBody>
                  <a:tcPr marL="8089" marR="8089" marT="8089" marB="0" anchor="ctr"/>
                </a:tc>
                <a:tc>
                  <a:txBody>
                    <a:bodyPr/>
                    <a:lstStyle/>
                    <a:p>
                      <a:pPr algn="l" fontAlgn="ctr"/>
                      <a:r>
                        <a:rPr lang="zh-CN" altLang="en-US" sz="1200" u="none" strike="noStrike" dirty="0"/>
                        <a:t>　</a:t>
                      </a:r>
                      <a:endParaRPr lang="zh-CN" altLang="en-US" sz="1200" b="0" i="0" u="none" strike="noStrike" dirty="0">
                        <a:solidFill>
                          <a:srgbClr val="000000"/>
                        </a:solidFill>
                        <a:latin typeface="宋体"/>
                      </a:endParaRPr>
                    </a:p>
                  </a:txBody>
                  <a:tcPr marL="8089" marR="8089" marT="8089" marB="0" anchor="ct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636912"/>
            <a:ext cx="8305800" cy="794352"/>
          </a:xfrm>
        </p:spPr>
        <p:txBody>
          <a:bodyPr>
            <a:normAutofit fontScale="90000"/>
          </a:bodyPr>
          <a:lstStyle/>
          <a:p>
            <a:r>
              <a:rPr lang="zh-CN" altLang="en-US" dirty="0" smtClean="0"/>
              <a:t>四、公积金内容简介</a:t>
            </a:r>
            <a:endParaRPr lang="zh-CN" altLang="en-US" dirty="0"/>
          </a:p>
        </p:txBody>
      </p:sp>
      <p:pic>
        <p:nvPicPr>
          <p:cNvPr id="5" name="图片 4" descr="MLMTO_Liday_20101021025243b4a5cd4013e2cb7d.jpg"/>
          <p:cNvPicPr>
            <a:picLocks noChangeAspect="1"/>
          </p:cNvPicPr>
          <p:nvPr/>
        </p:nvPicPr>
        <p:blipFill>
          <a:blip r:embed="rId2" cstate="print"/>
          <a:stretch>
            <a:fillRect/>
          </a:stretch>
        </p:blipFill>
        <p:spPr>
          <a:xfrm>
            <a:off x="3203848" y="476672"/>
            <a:ext cx="2267712" cy="2438400"/>
          </a:xfrm>
          <a:prstGeom prst="rect">
            <a:avLst/>
          </a:prstGeom>
        </p:spPr>
      </p:pic>
      <p:sp>
        <p:nvSpPr>
          <p:cNvPr id="6" name="TextBox 5"/>
          <p:cNvSpPr txBox="1"/>
          <p:nvPr/>
        </p:nvSpPr>
        <p:spPr>
          <a:xfrm>
            <a:off x="755576" y="3501008"/>
            <a:ext cx="6840760" cy="1815882"/>
          </a:xfrm>
          <a:prstGeom prst="rect">
            <a:avLst/>
          </a:prstGeom>
          <a:noFill/>
        </p:spPr>
        <p:txBody>
          <a:bodyPr wrap="square" rtlCol="0">
            <a:spAutoFit/>
          </a:bodyPr>
          <a:lstStyle/>
          <a:p>
            <a:r>
              <a:rPr lang="en-US" altLang="zh-CN" sz="1600" dirty="0" smtClean="0"/>
              <a:t>1</a:t>
            </a:r>
            <a:r>
              <a:rPr lang="zh-CN" altLang="en-US" sz="1600" dirty="0" smtClean="0"/>
              <a:t>、公积金提取：即缴纳深圳住房公积金职工根据自身情况以及公积金规定，使用公积金账户余额，包括住房性消费提取和非住房性消费提取。</a:t>
            </a:r>
            <a:endParaRPr lang="en-US" altLang="zh-CN" sz="1600" dirty="0" smtClean="0"/>
          </a:p>
          <a:p>
            <a:endParaRPr lang="en-US" altLang="zh-CN" sz="1600" dirty="0" smtClean="0"/>
          </a:p>
          <a:p>
            <a:r>
              <a:rPr lang="en-US" altLang="zh-CN" sz="1600" dirty="0" smtClean="0"/>
              <a:t>2</a:t>
            </a:r>
            <a:r>
              <a:rPr lang="zh-CN" altLang="en-US" sz="1600" dirty="0" smtClean="0"/>
              <a:t>、公积金贷款：与商业贷款对应，即缴纳深圳住房公积金的职工，在满足住房公积金贷款的条件下申请公积金贷款。一般情况下，公积金贷款的利率较商业贷款的利率低。</a:t>
            </a:r>
            <a:r>
              <a:rPr lang="zh-CN" altLang="en-US" sz="1600" dirty="0" smtClean="0">
                <a:solidFill>
                  <a:srgbClr val="FF0000"/>
                </a:solidFill>
              </a:rPr>
              <a:t>现阶段，深圳住房公积金贷款的相关政策没有出台。</a:t>
            </a:r>
            <a:endParaRPr lang="zh-CN" altLang="en-US" sz="16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836712"/>
            <a:ext cx="8305800" cy="866360"/>
          </a:xfrm>
        </p:spPr>
        <p:txBody>
          <a:bodyPr/>
          <a:lstStyle/>
          <a:p>
            <a:r>
              <a:rPr lang="zh-CN" altLang="en-US" dirty="0" smtClean="0"/>
              <a:t>五、提取业务介绍</a:t>
            </a:r>
            <a:endParaRPr lang="zh-CN" altLang="en-US" dirty="0"/>
          </a:p>
        </p:txBody>
      </p:sp>
      <p:sp>
        <p:nvSpPr>
          <p:cNvPr id="4" name="TextBox 3"/>
          <p:cNvSpPr txBox="1"/>
          <p:nvPr/>
        </p:nvSpPr>
        <p:spPr>
          <a:xfrm>
            <a:off x="611560" y="1844824"/>
            <a:ext cx="7992888" cy="4401205"/>
          </a:xfrm>
          <a:prstGeom prst="rect">
            <a:avLst/>
          </a:prstGeom>
          <a:noFill/>
        </p:spPr>
        <p:txBody>
          <a:bodyPr wrap="square" rtlCol="0">
            <a:spAutoFit/>
          </a:bodyPr>
          <a:lstStyle/>
          <a:p>
            <a:pPr marL="514350" indent="-514350" fontAlgn="ctr"/>
            <a:endParaRPr lang="en-US" altLang="zh-CN" sz="1400" dirty="0" smtClean="0">
              <a:latin typeface="+mn-ea"/>
            </a:endParaRPr>
          </a:p>
          <a:p>
            <a:pPr latinLnBrk="1"/>
            <a:r>
              <a:rPr lang="en-US" altLang="zh-CN" sz="1400" b="1" dirty="0" smtClean="0">
                <a:solidFill>
                  <a:srgbClr val="FF0000"/>
                </a:solidFill>
                <a:latin typeface="+mn-ea"/>
              </a:rPr>
              <a:t>A </a:t>
            </a:r>
            <a:r>
              <a:rPr lang="zh-CN" altLang="en-US" sz="1400" b="1" dirty="0" smtClean="0">
                <a:solidFill>
                  <a:srgbClr val="FF0000"/>
                </a:solidFill>
                <a:latin typeface="+mn-ea"/>
              </a:rPr>
              <a:t>住房消费提取</a:t>
            </a:r>
            <a:endParaRPr lang="en-US" altLang="zh-CN" sz="1400" b="1" dirty="0" smtClean="0">
              <a:solidFill>
                <a:srgbClr val="FF0000"/>
              </a:solidFill>
              <a:latin typeface="+mn-ea"/>
            </a:endParaRPr>
          </a:p>
          <a:p>
            <a:pPr latinLnBrk="1"/>
            <a:r>
              <a:rPr lang="en-US" altLang="zh-CN" sz="1400" dirty="0" smtClean="0">
                <a:latin typeface="+mn-ea"/>
              </a:rPr>
              <a:t>1</a:t>
            </a:r>
            <a:r>
              <a:rPr lang="zh-CN" altLang="en-US" sz="1400" dirty="0" smtClean="0">
                <a:latin typeface="+mn-ea"/>
              </a:rPr>
              <a:t>、购买具有所有权的自住住房的（本市</a:t>
            </a:r>
            <a:r>
              <a:rPr lang="en-US" altLang="zh-CN" sz="1400" dirty="0" smtClean="0">
                <a:latin typeface="+mn-ea"/>
              </a:rPr>
              <a:t>+</a:t>
            </a:r>
            <a:r>
              <a:rPr lang="zh-CN" altLang="en-US" sz="1400" dirty="0" smtClean="0">
                <a:latin typeface="+mn-ea"/>
              </a:rPr>
              <a:t>异地）；</a:t>
            </a:r>
          </a:p>
          <a:p>
            <a:pPr latinLnBrk="1"/>
            <a:r>
              <a:rPr lang="en-US" altLang="zh-CN" sz="1400" dirty="0" smtClean="0">
                <a:latin typeface="+mn-ea"/>
              </a:rPr>
              <a:t>2</a:t>
            </a:r>
            <a:r>
              <a:rPr lang="zh-CN" altLang="en-US" sz="1400" dirty="0" smtClean="0">
                <a:latin typeface="+mn-ea"/>
              </a:rPr>
              <a:t>、支付本市范围内自住住房租金的；</a:t>
            </a:r>
          </a:p>
          <a:p>
            <a:pPr latinLnBrk="1"/>
            <a:r>
              <a:rPr lang="en-US" altLang="zh-CN" sz="1400" dirty="0" smtClean="0">
                <a:latin typeface="+mn-ea"/>
              </a:rPr>
              <a:t>3</a:t>
            </a:r>
            <a:r>
              <a:rPr lang="zh-CN" altLang="en-US" sz="1400" dirty="0" smtClean="0">
                <a:latin typeface="+mn-ea"/>
              </a:rPr>
              <a:t>、偿还本市范围内自住住房贷款本息的；</a:t>
            </a:r>
          </a:p>
          <a:p>
            <a:pPr latinLnBrk="1"/>
            <a:r>
              <a:rPr lang="en-US" altLang="zh-CN" sz="1400" dirty="0" smtClean="0">
                <a:latin typeface="+mn-ea"/>
              </a:rPr>
              <a:t>4</a:t>
            </a:r>
            <a:r>
              <a:rPr lang="zh-CN" altLang="en-US" sz="1400" dirty="0" smtClean="0">
                <a:latin typeface="+mn-ea"/>
              </a:rPr>
              <a:t>、建造、翻建、大修本市范围内具有所有权的自住住房的；</a:t>
            </a:r>
          </a:p>
          <a:p>
            <a:pPr latinLnBrk="1"/>
            <a:r>
              <a:rPr lang="en-US" altLang="zh-CN" sz="1400" dirty="0" smtClean="0">
                <a:latin typeface="+mn-ea"/>
              </a:rPr>
              <a:t>5</a:t>
            </a:r>
            <a:r>
              <a:rPr lang="zh-CN" altLang="en-US" sz="1400" dirty="0" smtClean="0">
                <a:latin typeface="+mn-ea"/>
              </a:rPr>
              <a:t>、其他住房性消费。</a:t>
            </a:r>
            <a:endParaRPr lang="en-US" altLang="zh-CN" sz="1400" dirty="0" smtClean="0">
              <a:latin typeface="+mn-ea"/>
            </a:endParaRPr>
          </a:p>
          <a:p>
            <a:pPr latinLnBrk="1"/>
            <a:endParaRPr lang="en-US" altLang="zh-CN" sz="1400" dirty="0" smtClean="0">
              <a:solidFill>
                <a:srgbClr val="FF0000"/>
              </a:solidFill>
              <a:latin typeface="+mn-ea"/>
            </a:endParaRPr>
          </a:p>
          <a:p>
            <a:pPr latinLnBrk="1"/>
            <a:r>
              <a:rPr lang="en-US" altLang="zh-CN" sz="1400" b="1" dirty="0" smtClean="0">
                <a:solidFill>
                  <a:srgbClr val="FF0000"/>
                </a:solidFill>
                <a:latin typeface="+mn-ea"/>
              </a:rPr>
              <a:t>B </a:t>
            </a:r>
            <a:r>
              <a:rPr lang="zh-CN" altLang="en-US" sz="1400" b="1" dirty="0" smtClean="0">
                <a:solidFill>
                  <a:srgbClr val="FF0000"/>
                </a:solidFill>
                <a:latin typeface="+mn-ea"/>
              </a:rPr>
              <a:t>非住房消费提取</a:t>
            </a:r>
            <a:endParaRPr lang="en-US" altLang="zh-CN" sz="1400" b="1" dirty="0" smtClean="0">
              <a:solidFill>
                <a:srgbClr val="FF0000"/>
              </a:solidFill>
              <a:latin typeface="+mn-ea"/>
            </a:endParaRPr>
          </a:p>
          <a:p>
            <a:pPr latinLnBrk="1"/>
            <a:r>
              <a:rPr lang="en-US" altLang="zh-CN" sz="1400" dirty="0" smtClean="0">
                <a:latin typeface="+mn-ea"/>
              </a:rPr>
              <a:t>1</a:t>
            </a:r>
            <a:r>
              <a:rPr lang="zh-CN" altLang="en-US" sz="1400" dirty="0" smtClean="0">
                <a:latin typeface="+mn-ea"/>
              </a:rPr>
              <a:t>、退休的；</a:t>
            </a:r>
          </a:p>
          <a:p>
            <a:pPr latinLnBrk="1"/>
            <a:r>
              <a:rPr lang="en-US" altLang="zh-CN" sz="1400" dirty="0" smtClean="0">
                <a:latin typeface="+mn-ea"/>
              </a:rPr>
              <a:t>2</a:t>
            </a:r>
            <a:r>
              <a:rPr lang="zh-CN" altLang="en-US" sz="1400" dirty="0" smtClean="0">
                <a:latin typeface="+mn-ea"/>
              </a:rPr>
              <a:t>、完全丧失劳动能力，并与单位终止劳动关系的；</a:t>
            </a:r>
          </a:p>
          <a:p>
            <a:pPr latinLnBrk="1"/>
            <a:r>
              <a:rPr lang="en-US" altLang="zh-CN" sz="1400" dirty="0" smtClean="0">
                <a:latin typeface="+mn-ea"/>
              </a:rPr>
              <a:t>3</a:t>
            </a:r>
            <a:r>
              <a:rPr lang="zh-CN" altLang="en-US" sz="1400" dirty="0" smtClean="0">
                <a:latin typeface="+mn-ea"/>
              </a:rPr>
              <a:t>、男性年龄满</a:t>
            </a:r>
            <a:r>
              <a:rPr lang="en-US" altLang="zh-CN" sz="1400" dirty="0" smtClean="0">
                <a:latin typeface="+mn-ea"/>
              </a:rPr>
              <a:t>50</a:t>
            </a:r>
            <a:r>
              <a:rPr lang="zh-CN" altLang="en-US" sz="1400" dirty="0" smtClean="0">
                <a:latin typeface="+mn-ea"/>
              </a:rPr>
              <a:t>周岁或者女性年龄满</a:t>
            </a:r>
            <a:r>
              <a:rPr lang="en-US" altLang="zh-CN" sz="1400" dirty="0" smtClean="0">
                <a:latin typeface="+mn-ea"/>
              </a:rPr>
              <a:t>45</a:t>
            </a:r>
            <a:r>
              <a:rPr lang="zh-CN" altLang="en-US" sz="1400" dirty="0" smtClean="0">
                <a:latin typeface="+mn-ea"/>
              </a:rPr>
              <a:t>周岁，失业且住房公积金账户封存均满</a:t>
            </a:r>
            <a:r>
              <a:rPr lang="en-US" altLang="zh-CN" sz="1400" dirty="0" smtClean="0">
                <a:latin typeface="+mn-ea"/>
              </a:rPr>
              <a:t>2</a:t>
            </a:r>
            <a:r>
              <a:rPr lang="zh-CN" altLang="en-US" sz="1400" dirty="0" smtClean="0">
                <a:latin typeface="+mn-ea"/>
              </a:rPr>
              <a:t>年的；</a:t>
            </a:r>
          </a:p>
          <a:p>
            <a:pPr latinLnBrk="1"/>
            <a:r>
              <a:rPr lang="en-US" altLang="zh-CN" sz="1400" dirty="0" smtClean="0">
                <a:latin typeface="+mn-ea"/>
              </a:rPr>
              <a:t>4</a:t>
            </a:r>
            <a:r>
              <a:rPr lang="zh-CN" altLang="en-US" sz="1400" dirty="0" smtClean="0">
                <a:latin typeface="+mn-ea"/>
              </a:rPr>
              <a:t>、在国外或者港、澳、台地区定居的；</a:t>
            </a:r>
          </a:p>
          <a:p>
            <a:pPr latinLnBrk="1"/>
            <a:r>
              <a:rPr lang="en-US" altLang="zh-CN" sz="1400" dirty="0" smtClean="0">
                <a:latin typeface="+mn-ea"/>
              </a:rPr>
              <a:t>5</a:t>
            </a:r>
            <a:r>
              <a:rPr lang="zh-CN" altLang="en-US" sz="1400" dirty="0" smtClean="0">
                <a:latin typeface="+mn-ea"/>
              </a:rPr>
              <a:t>、户籍迁出本市的；</a:t>
            </a:r>
          </a:p>
          <a:p>
            <a:pPr latinLnBrk="1"/>
            <a:r>
              <a:rPr lang="en-US" altLang="zh-CN" sz="1400" dirty="0" smtClean="0">
                <a:latin typeface="+mn-ea"/>
              </a:rPr>
              <a:t>6</a:t>
            </a:r>
            <a:r>
              <a:rPr lang="zh-CN" altLang="en-US" sz="1400" dirty="0" smtClean="0">
                <a:latin typeface="+mn-ea"/>
              </a:rPr>
              <a:t>、户籍不在本市并已申请基本养老保险或者基本医疗保险关系转移手续的；</a:t>
            </a:r>
          </a:p>
          <a:p>
            <a:pPr latinLnBrk="1"/>
            <a:r>
              <a:rPr lang="en-US" altLang="zh-CN" sz="1400" dirty="0" smtClean="0">
                <a:latin typeface="+mn-ea"/>
              </a:rPr>
              <a:t>7</a:t>
            </a:r>
            <a:r>
              <a:rPr lang="zh-CN" altLang="en-US" sz="1400" dirty="0" smtClean="0">
                <a:latin typeface="+mn-ea"/>
              </a:rPr>
              <a:t>、享受最低生活保障的；</a:t>
            </a:r>
          </a:p>
          <a:p>
            <a:pPr latinLnBrk="1"/>
            <a:r>
              <a:rPr lang="en-US" altLang="zh-CN" sz="1400" dirty="0" smtClean="0">
                <a:latin typeface="+mn-ea"/>
              </a:rPr>
              <a:t>8</a:t>
            </a:r>
            <a:r>
              <a:rPr lang="zh-CN" altLang="en-US" sz="1400" dirty="0" smtClean="0">
                <a:latin typeface="+mn-ea"/>
              </a:rPr>
              <a:t>、因职工本人或者家庭成员患慢性肾衰竭（尿毒症）、恶性肿瘤、再生障碍性贫血、慢性重型肝炎、心脏瓣膜置换手术、冠状动脉旁路手术、颅内肿瘤开颅摘除手术、重大器官移植手术、主动脉手术重大疾病造成家庭生活严重困难的；</a:t>
            </a:r>
          </a:p>
          <a:p>
            <a:pPr latinLnBrk="1"/>
            <a:r>
              <a:rPr lang="en-US" altLang="zh-CN" sz="1400" dirty="0" smtClean="0">
                <a:latin typeface="+mn-ea"/>
              </a:rPr>
              <a:t>9</a:t>
            </a:r>
            <a:r>
              <a:rPr lang="zh-CN" altLang="en-US" sz="1400" dirty="0" smtClean="0">
                <a:latin typeface="+mn-ea"/>
              </a:rPr>
              <a:t>、经本市住房公积金管理委员会批准的其他情形。</a:t>
            </a:r>
          </a:p>
        </p:txBody>
      </p:sp>
      <p:graphicFrame>
        <p:nvGraphicFramePr>
          <p:cNvPr id="5" name="对象 4"/>
          <p:cNvGraphicFramePr>
            <a:graphicFrameLocks noChangeAspect="1"/>
          </p:cNvGraphicFramePr>
          <p:nvPr/>
        </p:nvGraphicFramePr>
        <p:xfrm>
          <a:off x="6300192" y="1556792"/>
          <a:ext cx="1321296" cy="990972"/>
        </p:xfrm>
        <a:graphic>
          <a:graphicData uri="http://schemas.openxmlformats.org/presentationml/2006/ole">
            <p:oleObj spid="_x0000_s23554" name="Acrobat Document" showAsIcon="1" r:id="rId3" imgW="914400" imgH="685800" progId="AcroExch.Document.7">
              <p:embed/>
            </p:oleObj>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自定义 1">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F0000"/>
      </a:hlink>
      <a:folHlink>
        <a:srgbClr val="FF000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4412</TotalTime>
  <Words>7584</Words>
  <Application>Microsoft Office PowerPoint</Application>
  <PresentationFormat>全屏显示(4:3)</PresentationFormat>
  <Paragraphs>411</Paragraphs>
  <Slides>30</Slides>
  <Notes>1</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30</vt:i4>
      </vt:variant>
    </vt:vector>
  </HeadingPairs>
  <TitlesOfParts>
    <vt:vector size="34" baseType="lpstr">
      <vt:lpstr>流畅</vt:lpstr>
      <vt:lpstr>文档</vt:lpstr>
      <vt:lpstr>Microsoft Office Excel 工作表</vt:lpstr>
      <vt:lpstr>Acrobat Document</vt:lpstr>
      <vt:lpstr>深圳住房公积金简介 (更新版)</vt:lpstr>
      <vt:lpstr>住房公积金简介</vt:lpstr>
      <vt:lpstr>一、深圳公积金常用名词介绍</vt:lpstr>
      <vt:lpstr>二、机构设置</vt:lpstr>
      <vt:lpstr>幻灯片 5</vt:lpstr>
      <vt:lpstr>银行网点简介</vt:lpstr>
      <vt:lpstr>三、各机构业务处理范围</vt:lpstr>
      <vt:lpstr>四、公积金内容简介</vt:lpstr>
      <vt:lpstr>五、提取业务介绍</vt:lpstr>
      <vt:lpstr>幻灯片 10</vt:lpstr>
      <vt:lpstr>购买异地范围内具有所有权的自住住房的</vt:lpstr>
      <vt:lpstr>幻灯片 12</vt:lpstr>
      <vt:lpstr>幻灯片 13</vt:lpstr>
      <vt:lpstr>偿还本市范围内自住住房贷款本息的</vt:lpstr>
      <vt:lpstr>建造、翻建、大修本市范围内具有所有权的自住住房的</vt:lpstr>
      <vt:lpstr>其他住房性消费提取</vt:lpstr>
      <vt:lpstr>幻灯片 17</vt:lpstr>
      <vt:lpstr>退休的</vt:lpstr>
      <vt:lpstr>完全丧失劳动能力，并与单位终止劳动关系销户提取业务办理指南</vt:lpstr>
      <vt:lpstr>男性年龄满50周岁或者女性年龄满45周岁，失业且住房公积金账户封存均满2年</vt:lpstr>
      <vt:lpstr>在国外或者港、澳、台地区定居</vt:lpstr>
      <vt:lpstr>户籍迁出本市</vt:lpstr>
      <vt:lpstr>户籍不在本市并已申请基本养老保险和基本医疗保险关系转移手续</vt:lpstr>
      <vt:lpstr>享受最低生活保障</vt:lpstr>
      <vt:lpstr>职工本人或者家庭成员患重大疾病</vt:lpstr>
      <vt:lpstr>公积金提取常识</vt:lpstr>
      <vt:lpstr>六、深圳住房公积金常见问题解答</vt:lpstr>
      <vt:lpstr>七、深圳住房公积金缴纳时需注意的事项</vt:lpstr>
      <vt:lpstr>八、购买二村人员深圳住房公积金处理方式</vt:lpstr>
      <vt:lpstr>谢   谢~</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培训资料</dc:title>
  <cp:lastModifiedBy>DWW655201</cp:lastModifiedBy>
  <cp:revision>588</cp:revision>
  <dcterms:modified xsi:type="dcterms:W3CDTF">2012-08-07T03:49:16Z</dcterms:modified>
</cp:coreProperties>
</file>